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.xml" ContentType="application/vnd.openxmlformats-officedocument.presentationml.notesSlide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2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 snapToGrid="0">
      <p:cViewPr varScale="1">
        <p:scale>
          <a:sx n="73" d="100"/>
          <a:sy n="73" d="100"/>
        </p:scale>
        <p:origin x="9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9:32:1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24575,'23'0'0,"7"0"0,17 0 0,13 0 0,16 0 0,13-2 0,6-3 0,-42 2 0,0-1 0,2-1 0,1 1 0,1 0 0,1 0 0,1 1 0,0 1 0,-3 1 0,-1 0 0,-4 0 0,0 1 0,38-3 0,-3 1 0,0 1 0,9 1 0,3 0 0,1 0 0,-5 0 0,-7-3 0,-1-1 0,-2-1 0,2 0 0,0 3 0,0 0 0,4-1 0,0 1 0,1 0 0,-4 2 0,-7 0 0,-3 0 0,-1 0 0,0 0 0,0 0 0,-6 0 0,-10 0 0,-12 0 0,-8 0 0,-7 0 0,-6 0 0,-6 0 0,-5 0 0,-9 0 0,-2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15:1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24575,'13'0'0,"5"0"0,17 0 0,15-7 0,14-6 0,7-6 0,1-2 0,5 4 0,-1-1 0,5 2 0,5-1 0,0 0 0,4 1 0,2-1 0,-5 1 0,-1 1 0,-4 1 0,-5-3 0,-2 1 0,-3-1 0,0 1 0,0 1 0,0 1 0,3 1 0,1 0 0,5 3 0,0 0 0,-7 1 0,-6 4 0,-9 0 0,-9 1 0,-2 1 0,-5-2 0,-2-1 0,-4 1 0,-6-3 0,-5 4 0,-2 2 0,-4 0 0,-2 2 0,-5 0 0,-4 0 0,-3 0 0,-3 0 0,-1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15:1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24575,'9'0'0,"6"-2"0,8-1 0,5-4 0,3-4 0,1 1 0,2 0 0,1 1 0,2 1 0,-1-2 0,-1 2 0,-1 3 0,-3 0 0,2 3 0,0-2 0,1-4 0,0 1 0,1-2 0,4-1 0,2 1 0,0 1 0,-1 0 0,-3 0 0,1 0 0,-1 3 0,0 0 0,1 2 0,-1 0 0,0 1 0,-3 2 0,1-2 0,0-1 0,0 0 0,-1-1 0,-1 1 0,1 0 0,0-2 0,0 2 0,2-3 0,-2 1 0,0 0 0,-1-1 0,-3 1 0,-3-1 0,-4 2 0,-3 1 0,-3 1 0,-4 1 0,-2 1 0,-3 0 0,-4 0 0,-1 0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28:5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24575,'0'-13'0,"0"-3"0,0-6 0,0-4 0,0 3 0,0 1 0,0 2 0,0 2 0,0 0 0,1 0 0,1 0 0,5-5 0,1-3 0,2-3 0,0 3 0,-4 6 0,-1 10 0,-3 6 0,-2 7 0,0 2 0,0 0 0,0 0 0,1-1 0,1-1 0,0 1 0,1 1 0,1 1 0,1 5 0,1-3 0,0 7 0,1-4 0,2 5 0,1 2 0,-1 0 0,-1-1 0,-1-1 0,0-2 0,1-3 0,-1 1 0,0 0 0,2 1 0,-5-4 0,1 0 0,-4-3 0,1-1 0,1 0 0,-1-2 0,0-1 0,0-1 0,0 0 0,0 1 0,-1 1 0,0-1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7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164 161 24575,'5'-6'0,"3"-2"0,5-1 0,0-2 0,0-1 0,0 1 0,-1-1 0,2 1 0,1 2 0,1 1 0,1 1 0,1 0 0,-1-1 0,1 2 0,0-1 0,0 1 0,0 1 0,0 1 0,0 1 0,0-1 0,4 2 0,-9 0 0,5 0 0,-7 2 0,8 0 0,-6 0 0,5 0 0,-6 0 0,3 0 0,0 0 0,-2 0 0,-1 0 0,1 0 0,-2 2 0,-1 0 0,0 2 0,0 1 0,-1-1 0,0 2 0,0-2 0,-1 4 0,-3-4 0,0 6 0,0-3 0,1 1 0,-1 1 0,1-2 0,-1 0 0,0 0 0,3-1 0,-4-2 0,4 2 0,-4-1 0,1 2 0,1 0 0,0 1 0,0 1 0,0 2 0,-1 3 0,-1 2 0,-1 1 0,0 1 0,-1 3 0,0 4 0,1 4 0,0 4 0,0 1 0,-3 3 0,0 2 0,0 1 0,-4 0 0,-3 0 0,-4-3 0,-1 0 0,1-4 0,1-3 0,0-2 0,0-1 0,0 3 0,2-2 0,1-3 0,0-3 0,0-1 0,0 1 0,1-1 0,-1 2 0,1-1 0,-1 0 0,0 2 0,2-3 0,0 1 0,0-1 0,2-2 0,-1-1 0,1 0 0,1 3 0,0-8 0,-2 7 0,3-13 0,-3 7 0,4-5 0,0 3 0,0-1 0,0-2 0,0-2 0,1-4 0,3-4 0,4-4 0,2-4 0,3-4 0,2-2 0,1-3 0,2 2 0,0 1 0,0-1 0,1 2 0,-2-2 0,-1 1 0,-1-1 0,-1-1 0,-1 2 0,0 0 0,-1 1 0,-1 0 0,1 0 0,1 2 0,1-1 0,1 2 0,0 0 0,0 2 0,1 3 0,-3 2 0,0 1 0,0-1 0,0 1 0,0-2 0,-1 0 0,0 0 0,-2-1 0,-1 2 0,0 1 0,-1 0 0,-1 1 0,-1 0 0,-2 1 0,0 1 0,1 0 0,0 2 0,-2 3 0,-2 5 0,-1 5 0,0 2 0,0 1 0,0 3 0,0 1 0,0 3 0,0 0 0,0-3 0,0-1 0,0-3 0,0-1 0,0-1 0,1-2 0,1-1 0,2-1 0,2 1 0,2-1 0,-1 0 0,-1 1 0,0-2 0,2 5 0,-3-7 0,4 9 0,-6-10 0,2 6 0,-2-5 0,0 1 0,-1-1 0,0-1 0,-1 0 0,0 0 0,2 2 0,-2-4 0,2 2 0,-3-4 0,0 0 0,0 0 0,0-1 0,0 1 0,-2-1 0,-2 1 0,-4 0 0,-2 2 0,-2-2 0,-6 3 0,7-5 0,-10 2 0,6-2 0,-5 1 0,-1 2 0,0 2 0,0-2 0,0 0 0,2-1 0,4-1 0,3 1 0,3 1 0,0-1 0,1 1 0,0 1 0,0-1 0,-1 2 0,2-2 0,-1 1 0,0-1 0,2 0 0,-4 1 0,4 0 0,-2 2 0,-2 0 0,0 1 0,-1-2 0,0 1 0,1-2 0,-1 1 0,-1 2 0,0 0 0,0 0 0,-1 0 0,1-1 0,-1 0 0,-1 2 0,1-1 0,-2 0 0,1 1 0,0-3 0,-1 2 0,0 0 0,0 0 0,1 0 0,-2 1 0,5-3 0,-3 2 0,6-4 0,-1 1 0,0-1 0,1 1 0,-1-2 0,1 1 0,1-1 0,2-1 0,1-1 0,0-2 0,0 1 0,-2 2 0,2-2 0,-3 1 0,4 0 0,-2 0 0,1 0 0,1-1 0,-1 0 0,1-1 0,0 0 0,-1 0 0,0-4 0,2 1 0,0-6 0,2-2 0,0 2 0,-1-4 0,-1 6 0,0-4 0,0 1 0,2-3 0,-2-1 0,0-3 0,-3 1 0,-1 0 0,-1 1 0,-2-1 0,0-5 0,1-1 0,-1 0 0,2 1 0,0 3 0,3 0 0,0 0 0,0-2 0,2-1 0,-2 2 0,2 0 0,0 3 0,0-1 0,1-4 0,1 8 0,0-5 0,0 7 0,0-5 0,0-2 0,0 0 0,0-1 0,0 1 0,0 0 0,0 0 0,0-2 0,0-2 0,0 0 0,0 1 0,0 3 0,0 0 0,0 0 0,1-3 0,1-1 0,1 1 0,2 1 0,-2 5 0,1-1 0,-1 1 0,2-5 0,1-2 0,1 2 0,0 1 0,-2 3 0,-1 0 0,0-2 0,1 0 0,2 0 0,-1 0 0,0 1 0,-1 2 0,1 0 0,-1 2 0,-2 0 0,1 2 0,-1-6 0,-1 9 0,0-7 0,-2 4 0,0 3 0,0-4 0,0 4 0,0-1 0,0-1 0,0-1 0,0 1 0,0 0 0,0 0 0,0 0 0,0 1 0,0 0 0,0 1 0,0 1 0,-1-1 0,-2 0 0,-2 0 0,-3 1 0,-1 0 0,-2 1 0,-1 0 0,0 3 0,1 1 0,-2 2 0,1 0 0,-1 0 0,1 0 0,-1 2 0,-2 3 0,-1 4 0,0 5 0,1 2 0,0 2 0,1-2 0,3 0 0,3-1 0,3 0 0,0 1 0,0-1 0,-1-1 0,1 0 0,1-3 0,2-2 0,2 0 0,0-1 0,0 0 0,0-1 0,0 0 0,0-1 0,0 1 0,0-1 0,0 1 0,0 0 0,0-1 0,0 0 0,0-2 0,0 0 0,0 0 0,2 0 0,0 1 0,1 0 0,1-1 0,-2 1 0,2-2 0,-1 0 0,-1 0 0,0 1 0,-2 0 0,-1-2 0,-2 0 0,-1-2 0,-2 0 0,0 0 0,-3 0 0,0 0 0,0 0 0,-1 0 0,1 0 0,0 0 0,0 0 0,-2 0 0,5 0 0,-4 0 0,4 0 0,-3 0 0,-1 0 0,0 1 0,1 1 0,-1 2 0,1 0 0,1 1 0,-6-1 0,8-1 0,-4-1 0,6-2 0,-1 0 0,1-2 0,0-2 0,3-4 0,1-5 0,0-1 0,0 0 0,0-1 0,0-1 0,0-1 0,0-1 0,0 0 0,0 0 0,0 0 0,0 1 0,0 1 0,0 1 0,0 2 0,0-1 0,0-5 0,0 9 0,0-11 0,0 15 0,0-8 0,2 7 0,0-4 0,2 0 0,0-1 0,-2 1 0,2 2 0,0 0 0,1-5 0,-1 6 0,2-7 0,-5 11 0,3-4 0,-2 3 0,0-1 0,1 0 0,0 1 0,-1 0 0,0-1 0,1 0 0,-1-1 0,0 2 0,-1 0 0,3-2 0,-3 3 0,2-3 0,-2 3 0,2-3 0,-2 2 0,7-2 0,-6 4 0,5-1 0,-2 2 0,0 0 0,1 2 0,-1 0 0,-1 0 0,1 0 0,1 0 0,0 0 0,0-1 0,-1-1 0,0 0 0,-2 0 0,-2 2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7:1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24575,'-22'1'0,"1"4"0,1 6 0,1 3 0,5 4 0,2 0 0,-2 1 0,3 2 0,0 0 0,0 4 0,2 0 0,1-3 0,-1-1 0,2-3 0,1 0 0,1-2 0,1-1 0,0-2 0,1-2 0,1 1 0,2 2 0,0 0 0,0 1 0,0 1 0,-2-1 0,0 2 0,0 1 0,0 0 0,1 0 0,-1 0 0,-1-2 0,1 0 0,1-2 0,1-1 0,0 2 0,0 1 0,0-1 0,0 1 0,0-1 0,0 0 0,0 2 0,0 1 0,0 0 0,0 0 0,0 0 0,0 0 0,0 0 0,0 0 0,0 0 0,0 0 0,0 0 0,0 0 0,0 0 0,0 0 0,2 0 0,5 2 0,-3-6 0,4 3 0,-3-5 0,1 5 0,1 1 0,0 0 0,0-2 0,0-1 0,0-1 0,0-1 0,2 2 0,-2 0 0,2 0 0,-1 0 0,2-1 0,2 1 0,-1 0 0,2 1 0,3 1 0,0 1 0,2 0 0,1 0 0,-2-2 0,-1-2 0,-1-3 0,-2-2 0,-2 0 0,2 0 0,2-2 0,0-1 0,0 1 0,0-3 0,1 1 0,0-1 0,0-1 0,-1-1 0,1-1 0,0-1 0,2 0 0,4 0 0,-10 0 0,7 0 0,-8 0 0,4 0 0,2 0 0,-7 0 0,2 0 0,-4 0 0,1-2 0,2 0 0,-1-2 0,1-2 0,1 2 0,-5 1 0,2-1 0,0-2 0,-3 1 0,4-5 0,-4 5 0,0-3 0,1 0 0,1-1 0,0-1 0,1 0 0,-1 1 0,-1 2 0,-2 1 0,1-1 0,-1-1 0,0 1 0,0-7 0,0 8 0,-1-6 0,-1 6 0,0-3 0,0 0 0,-1-2 0,0-1 0,1 1 0,-1 0 0,0 0 0,-1-2 0,-1 5 0,0-3 0,0 4 0,0-3 0,0-2 0,0 5 0,0-6 0,0 7 0,0-5 0,0 2 0,0-3 0,0-1 0,0 0 0,0-4 0,0 7 0,2-5 0,0 4 0,1 3 0,-2-5 0,-1 2 0,0 2 0,0-5 0,0 4 0,0-3 0,0 0 0,0-2 0,0 0 0,0-2 0,0-4 0,0 0 0,0-1 0,0-2 0,0 1 0,0-4 0,0-1 0,0 0 0,0-3 0,0 4 0,0-1 0,0 3 0,0 0 0,0 0 0,0 3 0,-2 1 0,-2 3 0,-5-3 0,1 8 0,-2-5 0,3 7 0,-4-4 0,2 0 0,-2 0 0,-1 1 0,1 1 0,-2-1 0,1 1 0,-1 1 0,-2-4 0,6 7 0,-4-4 0,5 5 0,-1-1 0,2 0 0,0 2 0,1-1 0,0 0 0,-1 1 0,1 1 0,1 1 0,-1 1 0,1-2 0,-2 0 0,0 0 0,0 0 0,-1 2 0,1 0 0,-2-1 0,3 3 0,-3-1 0,2 2 0,-2-1 0,-2-1 0,-1 1 0,0 1 0,0 0 0,-1-2 0,1 1 0,-2 0 0,6 0 0,-5 0 0,6 0 0,-2 0 0,1 2 0,2 0 0,0 0 0,0-1 0,0-1 0,1 0 0,0 0 0,1 2 0,0 0 0,0 0 0,-1 0 0,1 0 0,-1 0 0,1 0 0,-1 0 0,2 0 0,0 0 0,-1 0 0,3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7:1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24575,'-2'10'0,"0"4"0,-2 6 0,-2 2 0,-1-1 0,0-2 0,0-1 0,0 0 0,1 0 0,-2 0 0,2-1 0,0-2 0,1-1 0,1-2 0,0 0 0,2 0 0,0 0 0,1 0 0,1-1 0,0-1 0,0 3 0,0-5 0,0 4 0,0-6 0,0 2 0,0 0 0,0 1 0,0 4 0,0-4 0,0 4 0,0-6 0,0 1 0,2-1 0,0 0 0,2 0 0,1 2 0,0 2 0,1-1 0,2 6 0,-1-7 0,2 4 0,-4-4 0,0-2 0,0 4 0,1-3 0,0 1 0,-1 0 0,0-1 0,-1 0 0,2-1 0,1-1 0,0 1 0,0 1 0,-2-2 0,1 1 0,-1-5 0,2 0 0,0 0 0,0-2 0,2 0 0,1 0 0,1 0 0,0 0 0,3 0 0,-5 0 0,3 0 0,-6 0 0,1 0 0,0 0 0,0 0 0,0 0 0,0 0 0,0-2 0,1-2 0,-2 0 0,0-1 0,-1 0 0,0 1 0,-2-1 0,1 0 0,1 0 0,1-2 0,0 0 0,-1-3 0,-1-1 0,-1-1 0,0 1 0,-1 1 0,0 0 0,0 1 0,-1 0 0,1 0 0,0 0 0,0-4 0,0 5 0,-2-4 0,0 3 0,0-7 0,0 5 0,0-9 0,0 13 0,0-9 0,-2 8 0,0-4 0,-2 1 0,-2 1 0,1-1 0,-1 2 0,2-1 0,-1 2 0,1 0 0,0-1 0,-1 0 0,2 2 0,-2 0 0,1-1 0,0 0 0,0 0 0,1 0 0,-1 1 0,0 0 0,0-1 0,0 0 0,1-2 0,-3-2 0,4 3 0,-3-2 0,1 5 0,0-2 0,0 0 0,0 0 0,1 0 0,-1 1 0,1 1 0,0 1 0,-1-2 0,1 4 0,-1-3 0,0 4 0,-1 0 0,0 0 0,-2 2 0,0 0 0,-1 0 0,-2-1 0,-1-2 0,1 1 0,1 0 0,-1 2 0,4 0 0,1 0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7:3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24575,'0'-12'0,"0"1"0,0 0 0,0-3 0,1 4 0,3-3 0,5 1 0,-3 4 0,3-4 0,-4 4 0,1-2 0,2-2 0,-1 1 0,0 2 0,0-1 0,-1 3 0,-2-3 0,3-2 0,-2 4 0,2-3 0,-1 6 0,2-1 0,1 1 0,1 0 0,0 0 0,-1 1 0,-1 0 0,0 0 0,2-2 0,-3 3 0,2-1 0,-4 2 0,2 0 0,-2-2 0,2 1 0,1 1 0,1 0 0,2-1 0,-2 1 0,1 0 0,1 0 0,-1 2 0,4 0 0,-6 0 0,11 0 0,-13 0 0,13 0 0,-13 0 0,10 0 0,-6 0 0,4 0 0,1 0 0,-2 0 0,1 0 0,-1 0 0,0 0 0,-2 0 0,1 0 0,-1 0 0,1 0 0,5 0 0,-6 0 0,8 0 0,-12 0 0,9 1 0,-4 1 0,2 3 0,0 1 0,-1 1 0,-1 0 0,5 3 0,-9-3 0,6 3 0,-8-4 0,1 2 0,-1 2 0,-1-3 0,0 5 0,0-3 0,1 2 0,0 0 0,1-2 0,1 1 0,-1-1 0,2 0 0,-3 2 0,0 1 0,-1 1 0,-1 0 0,0 0 0,-1 0 0,1 0 0,-2 3 0,1 1 0,-2 4 0,-1 1 0,0 0 0,0-1 0,0 0 0,0 1 0,0-1 0,0 0 0,0-3 0,-2 0 0,-1 0 0,-2 0 0,-2-1 0,1-2 0,0 0 0,0-1 0,2 1 0,-1 1 0,0-2 0,0 1 0,0-1 0,2-1 0,0 1 0,1-1 0,-1 0 0,1 1 0,-1-4 0,-1 5 0,2-6 0,-2 3 0,0-1 0,0-1 0,0 0 0,1 1 0,-1 0 0,1 0 0,-2 2 0,4-5 0,-2 4 0,2-4 0,-1 4 0,-1-4 0,-1 5 0,-1-5 0,1 4 0,-1 2 0,0-1 0,1 2 0,-2-2 0,1-1 0,-1 1 0,1 0 0,3 0 0,-1 0 0,0 1 0,2-5 0,-2 2 0,3-5 0,-3 0 0,2-1 0,-3-1 0,5-4 0,3-1 0,3-4 0,6-2 0,3-1 0,1-2 0,1 1 0,0 0 0,0-1 0,0 1 0,0 2 0,0 0 0,0 0 0,0 0 0,0-2 0,0 1 0,0 2 0,0 0 0,0 2 0,-1 0 0,-2-1 0,-1 3 0,-4-2 0,0 2 0,3 0 0,-4-1 0,9 1 0,-12 0 0,9 0 0,-8 2 0,5-4 0,-3 3 0,3-3 0,-2 4 0,2 0 0,-1 0 0,-1 0 0,-4 0 0,0 0 0,-1 0 0,-2 0 0,1 2 0,-3 3 0,0 3 0,-1 3 0,0 4 0,0 0 0,0 6 0,0 1 0,0 3 0,0 3 0,0-1 0,0 0 0,0 1 0,1-2 0,2-2 0,1 0 0,0-2 0,-2 0 0,0-1 0,1-3 0,1-2 0,1 3 0,-1-9 0,2 10 0,-4-14 0,4 9 0,-4-8 0,4 6 0,-3-6 0,2 4 0,-3-4 0,0 2 0,0 0 0,-1-2 0,-1-3 0,-1-1 0,-4-2 0,-7 0 0,-5-1 0,-7 0 0,-1 0 0,3 0 0,5 0 0,1 0 0,8 0 0,-4 0 0,4 0 0,-4 0 0,-3 0 0,4 1 0,-3 1 0,4 0 0,-3 0 0,0-2 0,-1 0 0,0 2 0,1 0 0,0 1 0,1-1 0,-1-2 0,1 0 0,-3 0 0,5 0 0,-3 2 0,4 0 0,-3 0 0,1 0 0,-1 0 0,1 0 0,-1 1 0,-1 0 0,-1 0 0,1 0 0,-1 1 0,0-2 0,-1 3 0,0-1 0,0-1 0,-2 1 0,-1-2 0,0 1 0,2 0 0,0-1 0,1 3 0,1 0 0,-2 0 0,2 0 0,1-2 0,-1 0 0,1 1 0,1-1 0,-1 1 0,0-1 0,1 0 0,0 2 0,0-3 0,0 1 0,1-1 0,2 1 0,1-1 0,1-1 0,1-1 0,1-2 0,2-2 0,1-3 0,2-5 0,0-3 0,0-4 0,0-3 0,0 0 0,0-2 0,0-1 0,0-1 0,0 1 0,0 4 0,0 3 0,0 1 0,0-1 0,0 0 0,0 0 0,0 1 0,0 1 0,0 3 0,0 1 0,0 4 0,0-2 0,0-1 0,0 3 0,0-3 0,-2 6 0,0-2 0,0-1 0,-2 0 0,1 0 0,1 0 0,0 0 0,0 2 0,0-1 0,-1 1 0,1 0 0,2-2 0,0 2 0,0 0 0,0 0 0,0 1 0,0-2 0,-1 1 0,-2-4 0,1 4 0,0-2 0,2 3 0,0-1 0,0 1 0,0 2 0,1 0 0,5-2 0,-2 3 0,7-5 0,-5 4 0,5-6 0,-3 1 0,2-2 0,-3-2 0,0 0 0,-1 0 0,2 0 0,0-1 0,3-6 0,-4 7 0,5-9 0,-9 14 0,6-11 0,-6 11 0,3-9 0,-2 5 0,1-4 0,0 0 0,1 0 0,-1-2 0,-1-1 0,2 1 0,-2 2 0,2 0 0,0-1 0,0-1 0,0-1 0,-1 0 0,0 0 0,1 1 0,-1 1 0,0 1 0,-1-1 0,-1 0 0,1-2 0,-2 0 0,1 0 0,0 0 0,0-3 0,0 8 0,1-3 0,-2 8 0,0-4 0,0 4 0,-2-3 0,0 4 0,0-1 0,0 0 0,0 1 0,0-1 0,0 0 0,0 0 0,-4 1 0,1 1 0,-5 0 0,1 2 0,-2-2 0,0-1 0,2 1 0,1 0 0,-1 2 0,1 0 0,0 0 0,0 0 0,0 1 0,0 1 0,0 0 0,0 2 0,-1 0 0,-2 0 0,0 0 0,0 0 0,-1 0 0,1 2 0,-3 2 0,-2 3 0,0 1 0,0 2 0,-1 0 0,6-3 0,-3 2 0,7-4 0,-1 3 0,-2 0 0,0 1 0,0-1 0,1-1 0,1-2 0,0 1 0,2 0 0,1 0 0,-1 1 0,-2 0 0,3-2 0,-3 1 0,4-2 0,0 2 0,1-1 0,1 1 0,0 0 0,0-1 0,0 1 0,0 0 0,0-2 0,0 2 0,0 1 0,0-3 0,0 3 0,0-3 0,0 0 0,0 1 0,0-1 0,0 0 0,0-1 0,0 1 0,0-1 0,0 0 0,0 1 0,0 0 0,0 0 0,0 1 0,-2-1 0,0-1 0,0 0 0,-1-1 0,1 0 0,-1-2 0,-2 0 0,1 0 0,-1 0 0,0 0 0,-1 0 0,0 0 0,0 0 0,1 0 0,-2 0 0,1 0 0,-1 0 0,1 0 0,1 0 0,-1 0 0,2 0 0,-1 0 0,1 0 0,-1 0 0,1 0 0,-1 0 0,-1 0 0,2 0 0,-1 0 0,1 0 0,1 0 0,0 0 0,-1 0 0,1 0 0,-1 0 0,0 0 0,1 0 0,-2 0 0,1 0 0,1-1 0,1-1 0,2-1 0,0-2 0,0-1 0,0-7 0,0 4 0,0-9 0,0 11 0,0-7 0,0 6 0,0-3 0,0 1 0,0-2 0,0-2 0,0 1 0,0-3 0,0 8 0,0-4 0,0 6 0,0-2 0,0-1 0,0 1 0,0 0 0,0 2 0,0 0 0,0-1 0,0 2 0,0 0 0,0 1 0,0 0 0,0 1 0,0-1 0,0 2 0,0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7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23 584 24575,'0'-14'0,"-4"-2"0,-2-1 0,0 1 0,1 0 0,3 0 0,2-4 0,0-1 0,0-1 0,0 1 0,0 4 0,0 2 0,0-2 0,0 6 0,0-6 0,0 6 0,0-3 0,0 0 0,2 1 0,1-1 0,2 1 0,1 1 0,1-1 0,1 1 0,2 0 0,-1-3 0,-2 6 0,1-2 0,-2 4 0,3 0 0,0-1 0,1 0 0,0 0 0,1-2 0,-1 2 0,2-1 0,-1 2 0,2-1 0,2-2 0,-5 4 0,6-2 0,-5 3 0,2-2 0,2 0 0,-2 0 0,2 1 0,0 1 0,2-1 0,-1 2 0,-1 1 0,0-1 0,1 1 0,2 1 0,1 0 0,2 2 0,1 0 0,0 0 0,-2 0 0,1 0 0,0 0 0,1 0 0,-1 0 0,-3 0 0,0 0 0,0 0 0,0 3 0,-2 2 0,-2 3 0,-3 3 0,-2 1 0,-1-1 0,-1-1 0,-1 2 0,0 2 0,-1 1 0,-3 1 0,2-3 0,-1-1 0,-1-2 0,0 0 0,0 0 0,1 0 0,-1 2 0,0 5 0,0-6 0,0 5 0,0-6 0,-1 4 0,-1 1 0,0 2 0,0-1 0,2-1 0,1 0 0,-1 1 0,0 2 0,-2 0 0,0 1 0,0 2 0,0 1 0,0 2 0,0 0 0,0 1 0,0 0 0,-4-3 0,0-1 0,-6 0 0,-1 1 0,1 2 0,-2 1 0,3-3 0,-1-1 0,1-3 0,1 0 0,0 0 0,0 0 0,0 0 0,-1 0 0,1 0 0,0 0 0,1 0 0,0 0 0,1 0 0,0 0 0,0-1 0,0-2 0,1-1 0,-3 0 0,5-4 0,-3 4 0,4-4 0,-2 3 0,0 0 0,0-1 0,0 2 0,-1-1 0,1 3 0,0-6 0,0 5 0,2-7 0,-2 3 0,0 1 0,0-1 0,-1-2 0,1 0 0,0-2 0,0 1 0,1 0 0,-1 0 0,1-2 0,-2 2 0,1-4 0,-2 3 0,5-4 0,-4 1 0,3-2 0,2-2 0,4-2 0,7-2 0,4-1 0,3-2 0,0-2 0,0 1 0,0-1 0,0 1 0,0-1 0,0 1 0,0-1 0,0 0 0,0 0 0,0 0 0,0 2 0,0 1 0,0 1 0,-2 1 0,2 0 0,-8 0 0,3-1 0,-5 1 0,3-1 0,-1 2 0,0 0 0,1 0 0,-2 1 0,-1 2 0,-1 0 0,0 0 0,0 0 0,1 0 0,-1 0 0,-1 0 0,0 0 0,0 0 0,-1 0 0,-1 1 0,-2 5 0,-2-2 0,0 6 0,0 1 0,0-2 0,0 6 0,0-1 0,0 6 0,0 4 0,0 2 0,0 0 0,0 2 0,0 0 0,0 4 0,0-3 0,0-5 0,0-2 0,0-4 0,0 0 0,0 0 0,0 0 0,0-2 0,0-3 0,0-3 0,0-3 0,0 0 0,0 0 0,0 0 0,0-1 0,0 1 0,0 1 0,0 1 0,0-1 0,0-1 0,0-1 0,0 0 0,0-1 0,0 0 0,0-2 0,-2 0 0,-4-2 0,-5-1 0,-4 0 0,-3 0 0,0 1 0,-2 1 0,-1 0 0,-1 2 0,3-1 0,2 0 0,5-1 0,0-2 0,0 0 0,1 0 0,-1 0 0,2 0 0,-2 0 0,1 0 0,0 0 0,-2 0 0,5 0 0,-3 0 0,4 0 0,-3 0 0,1 0 0,0 0 0,0 0 0,-1 0 0,-2 0 0,3 0 0,-3 0 0,5 0 0,-4 0 0,0 0 0,0 1 0,-1 2 0,-1 0 0,0 1 0,-1-1 0,-1-1 0,-2-1 0,-4 1 0,-1 0 0,-3 0 0,9 2 0,-2-2 0,6 0 0,-2 0 0,-2-2 0,3 0 0,2 2 0,0 0 0,1 1 0,1-1 0,0 0 0,2 0 0,1 0 0,-1-1 0,1-1 0,1 0 0,1 0 0,2-1 0,0-2 0,1-5 0,2 2 0,1-6 0,0 1 0,0-8 0,0 4 0,-2-6 0,0 6 0,0-6 0,0-1 0,0-2 0,0-1 0,0 4 0,0-1 0,0 3 0,0 1 0,0-3 0,0 8 0,0-4 0,0 8 0,0-2 0,0-1 0,0 1 0,0 2 0,0 1 0,-1 2 0,-2-1 0,1 3 0,-1-5 0,3 2 0,-2-2 0,0 1 0,0 2 0,1-1 0,1 1 0,0 1 0,0 0 0,0 0 0,0 0 0,0 0 0,0 0 0,0-1 0,0 0 0,0-2 0,0-1 0,0 3 0,0-3 0,1 6 0,2-1 0,1 2 0,1-1 0,1-1 0,1-2 0,2-1 0,1 1 0,-1 0 0,-1 0 0,-1-2 0,1-2 0,-2 1 0,-1 0 0,-1 0 0,-2 0 0,1-2 0,-1 0 0,1-2 0,1-1 0,-1 0 0,1 0 0,1 2 0,-1 0 0,2-1 0,0 0 0,0 0 0,0 1 0,-3-1 0,1-2 0,0 1 0,1-1 0,1 0 0,-1 2 0,0 0 0,1-3 0,-3 8 0,4-7 0,-3 4 0,1 3 0,0-10 0,-2 11 0,1-11 0,0 11 0,2-8 0,-2 5 0,2-5 0,-1 2 0,0-1 0,-1 2 0,2-1 0,-3 5 0,1-3 0,-3 5 0,1-3 0,0-4 0,1 5 0,-2-4 0,-1 6 0,0-2 0,0 0 0,0-1 0,0 0 0,0-2 0,0 3 0,0-1 0,0 4 0,0-3 0,0 1 0,0 0 0,0 1 0,0-1 0,0 0 0,0 0 0,0 2 0,0-1 0,0 0 0,0-1 0,0-3 0,0 4 0,0-3 0,-2 3 0,0-1 0,-4 1 0,3 1 0,-4-1 0,1 1 0,-2-2 0,1 2 0,-1 1 0,0 2 0,-1 0 0,-2 2 0,-3 0 0,6 0 0,-5 0 0,2 0 0,3 0 0,-5 0 0,5 0 0,-1 0 0,0 1 0,2 2 0,1 4 0,0 3 0,1 2 0,-2-1 0,3-1 0,1 3 0,1-5 0,2 6 0,0-3 0,0-2 0,0 4 0,0-4 0,0 1 0,0 0 0,0-2 0,0-1 0,0-1 0,0 0 0,0-2 0,0 0 0,0-1 0,0 2 0,0-1 0,0 1 0,0-2 0,0 1 0,0 0 0,0 0 0,0 1 0,0-2 0,0 1 0,0-1 0,0 1 0,0 1 0,0 1 0,-3 0 0,0-3 0,-2-1 0,1-2 0,0 0 0,-1 0 0,-1 0 0,1 0 0,0 0 0,1 0 0,0 0 0,-1 0 0,0 0 0,1 0 0,-1 0 0,1 0 0,0 0 0,0 0 0,-2 0 0,1 0 0,0 0 0,-1 0 0,0 0 0,1 1 0,0 1 0,2 1 0,-1-1 0,0-1 0,0-1 0,0 0 0,0 0 0,-1 0 0,0 0 0,1 0 0,-1 0 0,2 3 0,0-2 0,0 3 0,0-4 0,-1 0 0,0 0 0,0 0 0,-2 0 0,1 0 0,0 0 0,2 0 0,0 0 0,0 0 0,1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8:0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16 955 24575,'0'-9'0,"5"-4"0,6-9 0,8-5 0,5-1 0,4-1 0,3 2 0,-1 1 0,2-1 0,-2 1 0,1-1 0,5-2 0,0-1 0,1 1 0,-1-1 0,-2 2 0,-2 2 0,0 0 0,0 0 0,-1 0 0,0 2 0,-3 1 0,-3 1 0,0 2 0,-1-3 0,-1 0 0,2 2 0,-2 0 0,-1 2 0,-1 3 0,-3 0 0,3 0 0,1-1 0,-1-1 0,0 2 0,-3 2 0,-1 3 0,-4 1 0,-1 1 0,-3 0 0,2 2 0,0 0 0,2-1 0,-6 2 0,2-3 0,-3 5 0,1-3 0,-1 3 0,0-4 0,0 4 0,1-2 0,1-1 0,-1 0 0,0 1 0,-1 2 0,-2 3 0,-1 2 0,-2 1 0,-1 3 0,0 1 0,1 1 0,2 0 0,3 1 0,0 0 0,2 2 0,0 1 0,1 0 0,0 1 0,0 0 0,0-1 0,1 0 0,-1-2 0,0 1 0,2-1 0,0 0 0,2 0 0,-1-2 0,4 3 0,-5-4 0,6 2 0,-7-2 0,4 1 0,0 0 0,-1 0 0,2 0 0,-1 2 0,1-1 0,-1 1 0,-2 0 0,1-1 0,1 1 0,0 0 0,2-1 0,-3 1 0,1 0 0,-1-1 0,-1 1 0,1 0 0,1 1 0,0 1 0,2 1 0,-1-2 0,1 0 0,2 1 0,0 1 0,0 1 0,0-1 0,2-1 0,1 0 0,1-1 0,2 1 0,-1 1 0,1 3 0,1 1 0,1 0 0,-1 1 0,0-3 0,0 0 0,-3 0 0,-2-2 0,-2-1 0,2 3 0,-6-6 0,2 4 0,-5-5 0,1 0 0,-2 1 0,-1-1 0,-1 0 0,0 1 0,2 2 0,0-2 0,1 1 0,1 1 0,-2-2 0,0 0 0,0 0 0,-2-1 0,2 2 0,1 1 0,0 1 0,1-2 0,-1 0 0,0-1 0,-1-1 0,2 3 0,-3-5 0,3 4 0,-3-4 0,2 3 0,1 1 0,-1 1 0,-1-1 0,-1-1 0,-2-2 0,0-2 0,0 1 0,0 0 0,3 1 0,-4-2 0,2 1 0,-5-3 0,2 1 0,-1-1 0,0-1 0,-3-2 0,-2-1 0,0-1 0,-3 1 0,-1 0 0,0 1 0,-1 1 0,2 0 0,1 0 0,0 0 0,-1 0 0,1 0 0,-3 0 0,0 0 0,-2 0 0,-3 2 0,-2 1 0,-4-1 0,-1 0 0,-3-2 0,-1 2 0,0 0 0,2 1 0,5-1 0,1 0 0,-1 0 0,5 1 0,-4-1 0,5-2 0,-2 0 0,-1 0 0,2 0 0,2 0 0,0 0 0,0 0 0,0 0 0,1 0 0,-3 0 0,3 0 0,-2 0 0,3 0 0,-3 0 0,0 0 0,-3 0 0,4 0 0,-3 0 0,3 0 0,-2 0 0,1 0 0,0 0 0,0 0 0,1 0 0,-2-4 0,5 2 0,-6-5 0,6 6 0,-4-3 0,3 4 0,-1 0 0,1-1 0,-1 0 0,0-1 0,-1-2 0,0 1 0,-2 1 0,-1 0 0,0 0 0,-2-1 0,-1 0 0,-2 0 0,-2 0 0,0 1 0,0 0 0,0 2 0,0 0 0,0 0 0,0 0 0,0 0 0,0 0 0,-3 0 0,-1 0 0,0 0 0,1 0 0,3 0 0,0 0 0,0 0 0,0 0 0,-1 0 0,-3 0 0,0 0 0,1 0 0,1 0 0,3 0 0,-5 0 0,1 0 0,-4 0 0,0 0 0,3 0 0,-2 0 0,2 0 0,0 0 0,2 0 0,2 0 0,-3 0 0,-1 0 0,0 0 0,-1 0 0,1 0 0,0 0 0,1 0 0,3 0 0,0 0 0,1 0 0,1 0 0,1 0 0,0 0 0,-2 0 0,-1 0 0,0 0 0,0 0 0,1 0 0,2 0 0,0 0 0,1 0 0,-1 0 0,0 0 0,-1 0 0,-2 0 0,0 0 0,2 2 0,1 1 0,-1-1 0,0 0 0,-2-2 0,2 0 0,1 0 0,0 0 0,0 0 0,0 0 0,-1 0 0,1 0 0,-2 0 0,1 0 0,0 1 0,1 1 0,-3 0 0,6 0 0,-6 0 0,6-2 0,-5 0 0,-1 0 0,1 0 0,2 0 0,-1 0 0,1 0 0,-5 0 0,7 0 0,-5 0 0,4 0 0,3 0 0,-5 0 0,7 0 0,-3 0 0,0 0 0,1 0 0,-1 0 0,2 1 0,0 1 0,-1 0 0,2 0 0,0-2 0,3 0 0,-1 0 0,2 0 0,0 0 0,1 0 0,0 0 0,0 0 0,1 0 0,0 0 0,-1 0 0,3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8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0 656 24575,'15'-2'0,"1"-2"0,2-3 0,0-2 0,0-1 0,0-1 0,4-1 0,-1 1 0,4 2 0,1 0 0,-1 0 0,2 1 0,-2-1 0,-2-1 0,1-1 0,-1-1 0,-1 2 0,2-2 0,-2-1 0,3 1 0,0-1 0,-3 2 0,-1 0 0,-3 1 0,0 1 0,0 0 0,0 1 0,0-1 0,3-2 0,0 0 0,4-3 0,0 0 0,0 1 0,0 0 0,0 2 0,3 1 0,-2 0 0,-1 0 0,0 0 0,-4 0 0,4 0 0,-1 0 0,1 0 0,0 0 0,-4 0 0,0 0 0,0 1 0,1-1 0,1 0 0,1-1 0,-2 1 0,-1-1 0,0 0 0,-3 0 0,0 0 0,0 2 0,-1 0 0,-1 1 0,-3 1 0,-2-1 0,1 2 0,-1 0 0,2-2 0,-4 4 0,2-4 0,-4 5 0,1-1 0,-1 0 0,-1 1 0,3 0 0,-3 1 0,1-1 0,-4 3 0,0 0 0,-1 1 0,0 3 0,-1 2 0,-1 4 0,-2 0 0,0 2 0,-4 1 0,-2 3 0,-2 2 0,-1 3 0,-1 1 0,0-1 0,-1 3 0,4-11 0,-2 5 0,3-6 0,-2 4 0,0 2 0,0 0 0,1 0 0,-1 0 0,2 0 0,-1 0 0,0 0 0,2 0 0,1 0 0,2 0 0,0 0 0,-2 0 0,2 0 0,-3 0 0,3 2 0,-1 2 0,1-1 0,0 4 0,-1-2 0,0 1 0,-1 1 0,1-3 0,-2 2 0,2-2 0,1 0 0,-2-1 0,0-3 0,0 0 0,1 3 0,0 1 0,0 0 0,1-1 0,-1-3 0,0 0 0,1 0 0,-1 0 0,1 0 0,0 0 0,1-1 0,-1-1 0,1-1 0,-1-1 0,0 0 0,2-1 0,-2-2 0,2 0 0,-2-1 0,-1 0 0,3 1 0,-2 0 0,-1 0 0,1-1 0,-1 3 0,2-4 0,1 2 0,-1-5 0,1 1 0,0 0 0,0 0 0,0 0 0,2-1 0,-2-1 0,0 0 0,0-1 0,1 1 0,-3-1 0,3 0 0,-3 1 0,4-1 0,0 1 0,-1-1 0,-1-2 0,0 1 0,1-1 0,0 1 0,1 2 0,0-1 0,-1-1 0,-1 2 0,1-2 0,-1 1 0,2-2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9:33:3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1394 1 24575,'-5'8'0,"-3"1"0,-1 1 0,-2 1 0,-2 1 0,-2 0 0,-4 4 0,-8 6 0,-7 10 0,-7 9 0,-4 4 0,2 1 0,1-4 0,3-2 0,1-2 0,-1-3 0,2-1 0,2-5 0,6-3 0,5-4 0,5-5 0,3 0 0,0-2 0,0 1 0,-2 0 0,-3 4 0,-2 1 0,-2 1 0,-3 5 0,1 2 0,-2 5 0,-1 0 0,1-1 0,-1-3 0,0 1 0,1 2 0,0 0 0,1-1 0,2-1 0,-1-2 0,1 1 0,0-1 0,0 0 0,2 1 0,-1-1 0,1-2 0,1 0 0,1-2 0,3-1 0,0-2 0,2-3 0,0-1 0,1-1 0,1 0 0,1-2 0,4-2 0,1-2 0,3-1 0,3-2 0,0-3 0,3-2 0,1-2 0,5 0 0,4-1 0,6 0 0,3 1 0,2 1 0,2 2 0,2 1 0,3 3 0,2 3 0,5 5 0,3 5 0,3 5 0,4 5 0,1 2 0,-1 1 0,0-3 0,-3-2 0,-4-2 0,-5-3 0,-4-2 0,-4-1 0,0 0 0,0 0 0,-1 1 0,-1 0 0,-1-2 0,-1-3 0,0 0 0,-1-2 0,1 2 0,2 1 0,2 0 0,3 0 0,1 2 0,1 2 0,-1 0 0,0-1 0,-2-2 0,-1 0 0,-1 0 0,-2-1 0,-4-4 0,-3-1 0,-5-3 0,1-1 0,-1-2 0,0 0 0,0-1 0,-2 1 0,0-1 0,-1-2 0,-2 0 0,-2-1 0,0 0 0,-1 0 0,1-1 0,1 2 0,0-2 0,0 1 0,0 1 0,0-1 0,-3 0 0,3 1 0,-2-2 0,0 1 0,1 0 0,-1 0 0,1 0 0,-1 0 0,2 0 0,-1 0 0,0 0 0,-1 0 0,2 0 0,-2-1 0,2 2 0,-3-1 0,3 2 0,-1-2 0,2 2 0,-2-2 0,0 0 0,1 0 0,-1-1 0,0 2 0,1 1 0,-3-2 0,3 3 0,-4-6 0,2 3 0,-2-2 0,1 0 0,-1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8:1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24575,'22'6'0,"11"10"0,13 10 0,11 10 0,0 2 0,-4 0 0,-6-2 0,-7-1 0,-5-1 0,-3-4 0,-4-4 0,-6-4 0,0-3 0,-4-1 0,0 0 0,0 0 0,0 0 0,0 0 0,0-2 0,0 0 0,-1-2 0,1 0 0,1 1 0,-1-1 0,-1 0 0,-2-1 0,0 1 0,1 1 0,0 0 0,3 0 0,-2-2 0,1-1 0,0 0 0,0-2 0,-1 2 0,-1 0 0,-1 2 0,0-2 0,0 0 0,-1 0 0,-1-3 0,0 0 0,-1 0 0,-1-1 0,-2 1 0,-1-2 0,4 2 0,-6-4 0,5 4 0,-6-5 0,1 1 0,0-1 0,-2 0 0,-1-1 0,1 0 0,-2 0 0,0 0 0,-1 1 0,-1 1 0,0 0 0,0-1 0,0 0 0,0 0 0,0-1 0,0-1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8:2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2348 24575,'0'-16'0,"0"-12"0,0-10 0,0-6 0,1 2 0,4 4 0,3-1 0,0 1 0,2-2 0,-2 1 0,1 2 0,2-2 0,0 0 0,0-4 0,1-1 0,-1 2 0,0 2 0,-1 0 0,-1 1 0,1 1 0,0 1 0,0 4 0,-2 0 0,-1 4 0,-1 5 0,-1-1 0,2 3 0,-3 0 0,1 1 0,-1 2 0,0-2 0,1-1 0,0-2 0,1 1 0,-2 4 0,1 1 0,-1 2 0,0-1 0,1-1 0,-1 1 0,0 1 0,3-2 0,-4 7 0,3-6 0,-3 6 0,1-4 0,1 0 0,0 1 0,0 1 0,-1-1 0,1 0 0,0-1 0,0 1 0,-1 1 0,2-6 0,-4 8 0,4-7 0,-3 7 0,2-5 0,1-2 0,0 2 0,0 0 0,-1 1 0,1 0 0,-1-3 0,1 0 0,-1 0 0,0 0 0,1 0 0,1 0 0,0 0 0,-1 0 0,-2 0 0,2-2 0,-3 7 0,3-5 0,-2 6 0,0-5 0,3-1 0,-3 1 0,1 2 0,0 0 0,-1 2 0,0 0 0,1-1 0,0 0 0,0-5 0,1 8 0,-2-6 0,0 7 0,4-6 0,-3 5 0,2-3 0,-5 4 0,3-2 0,-1 0 0,1-1 0,3 0 0,-5 3 0,4-7 0,-5 11 0,3-8 0,-1 6 0,0-2 0,2-1 0,-1-1 0,0 0 0,0-1 0,-1 0 0,-1 1 0,0 2 0,1 1 0,-1 0 0,1 0 0,2 0 0,-3 1 0,1 0 0,-4 3 0,1-2 0,1 1 0,0 1 0,0-1 0,-2 1 0,1 1 0,1 1 0,0 1 0,-1-2 0,0 0 0,-1 5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38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416 238 24575,'-21'-7'0,"-2"-3"0,-4-3 0,-3-1 0,1 1 0,-1-2 0,4 2 0,1 0 0,2 1 0,0 4 0,10 2 0,-3 2 0,9 1 0,-2-1 0,0-1 0,1 1 0,1-1 0,-1 1 0,0 1 0,2 1 0,0 2 0,1-2 0,0 0 0,-1-1 0,1 1 0,-1 0 0,1 0 0,0-1 0,1-1 0,0 2 0,-1-1 0,1 1 0,-3 0 0,6 0 0,4 0 0,7 2 0,4 0 0,1 0 0,1 0 0,4 0 0,5 0 0,1-4 0,3-2 0,-4-1 0,-2 2 0,-2 3 0,-3-1 0,2 1 0,-6 0 0,2 2 0,-8 0 0,3 0 0,-1 0 0,-1 0 0,-2-2 0,2 0 0,1 0 0,2 1 0,2 1 0,0 0 0,0 0 0,4 0 0,-7 0 0,6 0 0,-5 0 0,4 0 0,2 0 0,-2 0 0,0 0 0,-1 0 0,1 0 0,5 0 0,-8 0 0,5 0 0,-6 0 0,6 0 0,-5 0 0,5 0 0,-8 0 0,3-1 0,0-2 0,-2 1 0,0 0 0,-1 1 0,-2 1 0,1 0 0,-3 0 0,1 0 0,-4 0 0,0 0 0,-11 0 0,-1 4 0,-8 3 0,3 3 0,-4 6 0,6-7 0,-4 5 0,8-6 0,-1 0 0,1-1 0,0-1 0,-1 0 0,0 1 0,-1-1 0,1 2 0,2-4 0,-3 4 0,7-5 0,-6 7 0,6-7 0,-3 4 0,1-4 0,-3 2 0,4-1 0,-4 0 0,3 0 0,-1 1 0,0-1 0,1 0 0,-1 2 0,2-4 0,0 4 0,0-4 0,1 1 0,-1 1 0,-1 0 0,0-1 0,0-1 0,0 0 0,2-2 0,-1 0 0,0 1 0,2 1 0,-1 0 0,1-1 0,1 1 0,-2 0 0,1 0 0,-1-1 0,-1-1 0,2 1 0,0 1 0,1 0 0,-1 0 0,-1-1 0,-1 1 0,2 2 0,0 0 0,0-1 0,0-1 0,0 0 0,0 0 0,1 0 0,-1-2 0,1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23:01:2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2351 24575,'5'7'0,"-2"1"0,3-2 0,-1 0 0,2 2 0,1 1 0,0 0 0,-1-1 0,0-2 0,1 1 0,2 2 0,5 3 0,-6-5 0,4 3 0,-4-6 0,2 4 0,0 0 0,0-1 0,-1 0 0,1 0 0,3 2 0,0 3 0,3-1 0,-1 2 0,0 1 0,1-1 0,-1 1 0,0-1 0,1 0 0,-1 1 0,3-1 0,1 0 0,3 3 0,2 0 0,0 2 0,1 0 0,-1 0 0,-2 0 0,-2-1 0,-2 0 0,-2-2 0,-1-2 0,0 0 0,0-1 0,1 0 0,-1 0 0,0-1 0,1 0 0,-1 1 0,1 2 0,-1 0 0,0 0 0,3 1 0,1 0 0,0 2 0,2 1 0,-1 2 0,3 1 0,1 0 0,0-1 0,0-2 0,-2-1 0,-4 0 0,-1 0 0,-2-1 0,1-1 0,-1-3 0,-1-1 0,-1-1 0,0 0 0,-1 2 0,2-1 0,-2-1 0,2-1 0,0 0 0,1 0 0,1 1 0,-1 1 0,0 0 0,1 0 0,-1-2 0,0 0 0,1 1 0,-1 1 0,1-1 0,-1-1 0,0 0 0,-1-1 0,1 1 0,-7-2 0,1 0 0,-4-2 0,1 2 0,0-2 0,2 2 0,1 1 0,2 1 0,0 1 0,-1-1 0,-1-1 0,-2 0 0,4 1 0,-5-3 0,6 2 0,-9-5 0,6 3 0,-3-1 0,3 0 0,1 1 0,1 1 0,-2-1 0,-2 2 0,1-2 0,1 0 0,-3-2 0,7 2 0,-5 0 0,1 2 0,1 1 0,-5-4 0,-1 2 0,-2-5 0,0-1 0,0 1 0,1-2 0,1 2 0,-2 0 0,0 0 0,-2 0 0,-1-6 0,0 2 0,-3-2 0,1 1 0,0 1 0,-2-4 0,2 2 0,-3-5 0,3 5 0,-4-5 0,2 1 0,-1-5 0,-1-2 0,-2-1 0,1-3 0,-1-3 0,1-1 0,0-3 0,0 1 0,1-2 0,0-2 0,-1-1 0,2-2 0,-2-4 0,0-3 0,-1 1 0,1 4 0,0 4 0,0 1 0,2 0 0,-1-2 0,1-1 0,0-3 0,-1-1 0,1 3 0,-2-1 0,-1 1 0,-1-1 0,1 0 0,2 4 0,0 0 0,-1 2 0,1 2 0,2 0 0,-1 1 0,1 3 0,1 2 0,0 3 0,0 1 0,-1-3 0,0 0 0,0 2 0,0 0 0,2 3 0,-2-2 0,2 0 0,-1 1 0,0 1 0,0 3 0,1 2 0,2 2 0,-2 1 0,1-1 0,-1 0 0,0-1 0,2 2 0,-3-2 0,1 3 0,-1-5 0,3 6 0,-2-4 0,-1 4 0,1-2 0,5 1 0,-1 0 0,5-1 0,-1-4 0,3-11 0,3-11 0,4-11 0,1-2 0,0 5 0,-4 6 0,-1 6 0,0-1 0,2-4 0,3-4 0,1-5 0,0 0 0,0 3 0,-1 3 0,0 4 0,2-1 0,1-3 0,1-3 0,-3-1 0,0 2 0,-3 2 0,-2 2 0,0 0 0,0 3 0,-1 1 0,-1 4 0,-1 4 0,-1 0 0,0 1 0,1 2 0,-1-1 0,0 0 0,0 0 0,1-4 0,1-2 0,1-2 0,0-2 0,1 0 0,-2 0 0,-1 0 0,2 0 0,0 1 0,-1 2 0,-2 2 0,-2 1 0,1 1 0,2-2 0,1-1 0,1-2 0,0-2 0,-1-1 0,2-2 0,-1 1 0,0 3 0,-2-1 0,0 4 0,-1-2 0,2-1 0,2-1 0,-1-2 0,-1 3 0,-2 3 0,0 2 0,1 2 0,-1 1 0,1-2 0,0 2 0,-2 3 0,-1 5 0,-1 3 0,-3 1 0,2-2 0,0-1 0,1-1 0,2-1 0,-1-3 0,4-2 0,2-4 0,2 0 0,-2-1 0,-2 1 0,-2 5 0,-3 3 0,-1 6 0,-3 3 0,0 3 0,-2 9 0,0-1 0,0 5 0,0-5 0,0 2 0,0-1 0,0-1 0,0-1 0,0 1 0,0-1 0,0 1 0,0 0 0,0 2 0,0 2 0,0 1 0,0 2 0,0 0 0,0-1 0,0 1 0,0 0 0,0-1 0,0 1 0,0-1 0,0-1 0,0 1 0,0-1 0,2 2 0,0 2 0,2 0 0,3 3 0,-1-1 0,3 1 0,2 5 0,1 6 0,3 4 0,1 4 0,-3-1 0,1-3 0,-2 0 0,-1-5 0,-2-1 0,-2 0 0,-1-2 0,1-1 0,-1-1 0,1-1 0,-1 2 0,1 1 0,1 0 0,-2-1 0,0-1 0,-2 1 0,1 2 0,1 0 0,1 0 0,1 0 0,1-1 0,0 2 0,2-3 0,-1-3 0,0 3 0,1 1 0,-2 5 0,1 2 0,0 0 0,-2-1 0,-1-1 0,0-1 0,-1-2 0,1 0 0,-1-4 0,0-1 0,-2-2 0,0-3 0,2 1 0,-1-1 0,1 0 0,-1 1 0,1-2 0,0-1 0,1-1 0,1-1 0,0 1 0,0 1 0,0 2 0,1 0 0,-1 1 0,0-1 0,1 0 0,-1 1 0,1 2 0,-1 1 0,1 0 0,-2-1 0,0-4 0,-1 0 0,1-2 0,1 1 0,0 2 0,-2 0 0,0-1 0,-1-1 0,-1 0 0,1 0 0,3 4 0,-3-6 0,2 4 0,-3-5 0,2 4 0,2 1 0,0 1 0,0-1 0,0 3 0,1 1 0,1 3 0,2-1 0,-3-2 0,0 0 0,-3-1 0,2 1 0,1 0 0,-1-2 0,-2-3 0,0 0 0,-2-3 0,0-1 0,0 0 0,1-1 0,-1-1 0,1-1 0,-2 5 0,0-6 0,-2 5 0,-1-9 0,0 2 0,0 0 0,0 3 0,3 0 0,1 1 0,1-1 0,0-2 0,-2 2 0,-2-4 0,1 1 0,-2-2 0,0 0 0,0 0 0,0 1 0,0 0 0,0 0 0,1-1 0,1 0 0,0-1 0,0 0 0,-3 0 0,-1-1 0,-1-1 0,-1 0 0,-1 0 0,0 0 0,1 0 0,-1 0 0,1 0 0,-1 0 0,0 0 0,1 1 0,0 2 0,-1 4 0,-1 5 0,-1 3 0,1 1 0,0 3 0,0 1 0,-1 4 0,-1 3 0,0 0 0,1 2 0,0-2 0,1 0 0,0-1 0,3 2 0,-1-2 0,1 1 0,0-3 0,1-4 0,0-1 0,0-3 0,0 1 0,-2-1 0,2 0 0,-2 1 0,0-1 0,2 1 0,-1-1 0,1-1 0,0-1 0,0-1 0,0 2 0,0 0 0,-1-1 0,1 0 0,1-1 0,-2 0 0,1 0 0,-1 2 0,1 0 0,0 2 0,0-1 0,2 0 0,0 0 0,-2 1 0,0-1 0,0 1 0,0-1 0,0 0 0,0 1 0,0-1 0,-2 0 0,2 1 0,0-1 0,0 0 0,0 1 0,0-1 0,0 0 0,-1 1 0,0-1 0,-1 0 0,1 1 0,0-1 0,0 0 0,0 4 0,1-9 0,-1 2 0,1-8 0,0 2 0,1-1 0,1 0 0,0 1 0,-2-1 0,0 1 0,0-1 0,-1 0 0,1 0 0,1 0 0,-1 0 0,0-2 0,0 0 0,1-1 0,-1 0 0,2 0 0,0 1 0,-2-1 0,1 1 0,-1 0 0,-1 0 0,1 1 0,1 1 0,-1-1 0,1 1 0,1-3 0,0 0 0,-1 1 0,-1-1 0,1 0 0,-1 0 0,2 0 0,0 1 0,0 1 0,0 3 0,0 0 0,0-1 0,0 0 0,0-2 0,0-2 0,0 0 0,0-2 0,2-4 0,-1 0 0,2-3 0,-1 5 0,0-4 0,1 4 0,0-4 0,0 3 0,0-1 0,-2 0 0,2 1 0,-1 1 0,-1-1 0,4 0 0,-3 1 0,3-1 0,-3 1 0,-1-1 0,1 1 0,-1-1 0,1 1 0,0 0 0,-1-1 0,1-3 0,0 2 0,2-3 0,-1 2 0,2-1 0,-1-1 0,2 0 0,-1-1 0,-2 1 0,2-2 0,1-2 0,0-2 0,4 0 0,0 1 0,3-1 0,-3 5 0,3-3 0,-7 4 0,2-3 0,0-2 0,0-1 0,-1 1 0,1 0 0,-2 0 0,1-1 0,0 0 0,-2 0 0,1 0 0,0 1 0,1 0 0,1 2 0,0-1 0,-1 0 0,2-1 0,1-1 0,4-3 0,7-2 0,7-4 0,7-4 0,-1 0 0,-4-1 0,-5 3 0,-5 3 0,-1 1 0,-3 3 0,-1 1 0,-1 1 0,-2 0 0,1-1 0,1-1 0,1 0 0,0-1 0,-1 1 0,-1 1 0,-3 1 0,2-1 0,1-2 0,2-2 0,2-1 0,0 1 0,-1 2 0,1 1 0,-1 2 0,-2 2 0,-3 4 0,-4 1 0,-2 0 0,0-1 0,0 1 0,3-2 0,1-2 0,3-2 0,2-3 0,2 0 0,0 1 0,-4 2 0,-3 4 0,-4 3 0,-3 1 0,-1 1 0,0 1 0,0 0 0,1 0 0,-1 0 0,0 1 0,-1 1 0,-1 4 0,-1-1 0,-1 1 0,0-3 0,1 0 0,-1 0 0,0 0 0,0 0 0,1-2 0,0-3 0,2-1 0,0-6 0,0 5 0,0-2 0,-1 5 0,0-1 0,-1 1 0,0 0 0,0 0 0,0-1 0,0-1 0,0 2 0,2-1 0,0 0 0,0 2 0,0-1 0,0 1 0,0-2 0,0 0 0,0-4 0,0-1 0,3-1 0,2-2 0,1-2 0,0-4 0,-4 8 0,-1 0 0,-1 11 0,0 1 0,0 2 0,0-1 0,1 2 0,1 0 0,1 0 0,0 1 0,1 1 0,0 0 0,0 0 0,3 0 0,-3-1 0,2 1 0,-3-2 0,1 0 0,-1 0 0,2-2 0,0 1 0,2 1 0,-1 1 0,1 0 0,0-1 0,1 2 0,-1-2 0,2 3 0,-2-3 0,0 3 0,-3-1 0,3 3 0,-2-5 0,2 3 0,-3-4 0,3 1 0,-3 1 0,4-2 0,-3 1 0,0 1 0,1 0 0,1 0 0,0-1 0,2 0 0,1 2 0,-3-2 0,3 4 0,-3-1 0,-1-2 0,3 2 0,-3-3 0,1 1 0,0 1 0,1 0 0,0 0 0,2 0 0,-1 0 0,5 2 0,-8-4 0,7 3 0,-7-3 0,7 4 0,-5-2 0,8 5 0,-9-7 0,8 4 0,-5-3 0,3 0 0,1 0 0,0 2 0,1 0 0,2 1 0,-1 0 0,0 0 0,2 1 0,1 0 0,1 0 0,-1 0 0,0 0 0,-3-1 0,0 1 0,1 2 0,-1-1 0,0 1 0,1-1 0,-1-2 0,4 2 0,-8-3 0,4 1 0,-7-2 0,3 2 0,2 1 0,1 0 0,1 0 0,0 1 0,4 2 0,1 2 0,3 1 0,1 1 0,0 2 0,2 0 0,-1 0 0,0 0 0,-4-1 0,-2-2 0,-1-1 0,-2-1 0,-1-1 0,0-1 0,-1-1 0,-2-2 0,-3 0 0,-1-2 0,0-1 0,-2 2 0,1-1 0,0 1 0,0-1 0,4 1 0,-5-3 0,2 3 0,-4-3 0,0 3 0,-2-4 0,-1 3 0,-3-4 0,-4-4 0,-7-7 0,-9-7 0,-5-5 0,1 2 0,4 8 0,5 4 0,5 3 0,2 1 0,5 1 0,-5 1 0,5 1 0,-6 0 0,-2 0 0,-6 0 0,-6 0 0,-7 0 0,-5 0 0,0 0 0,-1-2 0,4-1 0,6-4 0,3-1 0,5 0 0,2 0 0,1 0 0,0 0 0,1-2 0,1 1 0,3 1 0,0 0 0,0 3 0,0 0 0,-1 0 0,1-1 0,0-1 0,0 0 0,2 1 0,0 1 0,2-1 0,-6-2 0,5 1 0,-4-1 0,6 2 0,-3 1 0,0 0 0,1 1 0,2 1 0,0-2 0,-1 1 0,0-2 0,-1 1 0,0 1 0,1 1 0,1-1 0,0 0 0,-1 0 0,0 0 0,-1-1 0,0 1 0,0 1 0,0-1 0,0 1 0,-1-1 0,0-1 0,0 1 0,0 1 0,0 1 0,3 2 0,0-2 0,2 0 0,-1-1 0,-1 0 0,-1 1 0,1 0 0,-1 0 0,1 0 0,-2 0 0,0-1 0,-1 0 0,-2 1 0,2-1 0,1 1 0,1 1 0,1 0 0,0 1 0,0-1 0,-2-1 0,0-1 0,-4-5 0,3 2 0,-5-2 0,4 2 0,-3-2 0,0-1 0,1 1 0,0 2 0,2-1 0,1 1 0,3-1 0,3 1 0,1 1 0,2 6 0,0 3 0,0 2 0,0 1 0,0-1 0,0-1 0,0 0 0,0 0 0,0-1 0,0 2 0,0-1 0,0 1 0,0 1 0,0 4 0,0-5 0,-5 7 0,-1-2 0,-2 4 0,-1 2 0,1-1 0,-3 1 0,0-1 0,-2 0 0,2 1 0,0-1 0,0 0 0,0 3 0,-1 1 0,0 0 0,1-1 0,-1-2 0,0-1 0,1 0 0,-1 3 0,2 1 0,-1 0 0,1-1 0,3-5 0,-1 0 0,0-1 0,1 0 0,-1-1 0,1 0 0,-2 4 0,3-6 0,-3 6 0,1-3 0,2-3 0,-2 6 0,3-7 0,-1 2 0,0 2 0,-1 0 0,0 1 0,0 0 0,-1 0 0,0 1 0,0-1 0,0 2 0,0 1 0,-1-1 0,1 1 0,-1-3 0,1 1 0,-1-2 0,1 2 0,0 0 0,0 2 0,0-3 0,0 0 0,1 0 0,1 0 0,0 1 0,1-1 0,-2 3 0,3-7 0,-2 6 0,2-5 0,-1 4 0,-1 1 0,0 0 0,-1 1 0,1 2 0,-1 0 0,1 4 0,-1 2 0,-3-1 0,0 2 0,0 0 0,-1 1 0,1 3 0,-1-2 0,1-2 0,1-2 0,0-2 0,0-2 0,1-1 0,-1-3 0,3 0 0,-1 1 0,-1 3 0,3-9 0,-5 9 0,7-14 0,-4 8 0,1-1 0,2-3 0,-4 5 0,4-7 0,-1 1 0,1 1 0,-1-1 0,0 0 0,0 0 0,-2 1 0,5-4 0,-2 3 0,0-2 0,3-1 0,-3 2 0,1-1 0,2-1 0,-2 2 0,1-4 0,0 1 0,0 0 0,-3-1 0,4 0 0,-3 1 0,3-1 0,0 2 0,-2 0 0,0-1 0,0 1 0,-2 1 0,3-2 0,-2 4 0,1-4 0,0 3 0,-1-1 0,1 1 0,-1-2 0,1 0 0,-3 2 0,3-2 0,-2 2 0,3-2 0,-2 1 0,0 2 0,-1-1 0,2-2 0,-2 0 0,3-1 0,-1 1 0,0 1 0,1-2 0,-3 1 0,4-3 0,-6 0 0,5-1 0,-4-1 0,2-1 0,-2 0 0,-3 0 0,3 0 0,-4 0 0,5-1 0,-3-2 0,1-1 0,0-1 0,1-2 0,1 0 0,-2-1 0,4 2 0,-3 1 0,4 1 0,-1 0 0,0 0 0,0 0 0,-2 0 0,2-2 0,-2-1 0,-1-1 0,-2-1 0,-2-1 0,-5-6 0,6 7 0,-5-4 0,1 2 0,3 5 0,-7-6 0,3 5 0,-4-2 0,-2-2 0,0 0 0,1-1 0,-1 1 0,0 1 0,3 1 0,1-1 0,0 1 0,1-1 0,2 2 0,1 1 0,2 0 0,-5 0 0,6 2 0,-3-4 0,4 3 0,-3-1 0,1 1 0,1 0 0,1 0 0,3 0 0,-1-2 0,0 3 0,-1-1 0,0 3 0,2 1 0,1-1 0,1 1 0,-1-1 0,0-1 0,-1 0 0,-1-1 0,0 1 0,0 1 0,2 0 0,1 0 0,-1-2 0,-3 1 0,4 0 0,-6 0 0,8 0 0,-3-1 0,4 1 0,0-1 0,0 5 0,0 7 0,0-3 0,-2 11 0,-4-5 0,-9 8 0,-11 6 0,-8 5 0,-6 2 0,-1 0 0,5-3 0,7-5 0,7-4 0,6-5 0,4-4 0,2-2 0,1-1 0,3-3 0,0 2 0,-2-2 0,1 0 0,-1 1 0,0 1 0,0 1 0,0-1 0,0-1 0,0 0 0,-2 1 0,0 2 0,-2 0 0,-2 1 0,1 1 0,-1 0 0,1 1 0,1-1 0,-1-1 0,2-1 0,0 0 0,0 2 0,0-1 0,0 0 0,1 0 0,1 0 0,-1-1 0,1-2 0,1 2 0,2-4 0,-1 3 0,3-2 0,-2 0 0,1-2 0,1-2 0,1-1 0,0 0 0,0 0 0,-1 0 0,0 0 0,0 0 0,-1 0 0,1 0 0,0 0 0,0 0 0,-1-1 0,2-1 0,-2-2 0,1-1 0,0-2 0,-1-2 0,-1-2 0,0-2 0,-2 0 0,0-2 0,-3 0 0,-2-1 0,-1-1 0,0 1 0,-1-1 0,1 0 0,-3-1 0,0-1 0,-3-3 0,-3-1 0,-4-1 0,1 0 0,2 1 0,5 2 0,2 2 0,0 3 0,1-1 0,-1-2 0,0-1 0,0 1 0,0-1 0,1 4 0,-1 0 0,1-3 0,-1-1 0,0 0 0,-4-2 0,1 1 0,-1 0 0,1-2 0,3 1 0,-4-5 0,-2-5 0,-5-2 0,-3-2 0,0-1 0,-1 1 0,2 2 0,0-1 0,3 2 0,-1 0 0,3 1 0,1 2 0,0 1 0,5 0 0,1 2 0,2 1 0,3 2 0,-3 1 0,1 0 0,-1 0 0,-1 0 0,-2-5 0,0-3 0,-2-1 0,-1 0 0,0 2 0,0 0 0,1-1 0,-4-2 0,-2-3 0,-4-3 0,-1-1 0,-3-2 0,-1-1 0,-1-2 0,1-2 0,4 0 0,-1 1 0,2 3 0,2 4 0,1 0 0,3 3 0,5 1 0,1 2 0,5 5 0,2 3 0,2 6 0,1 1 0,2 3 0,0 1 0,1 2 0,1 1 0,1 0 0,2 3 0,2 2 0,0 0 0,0 0 0,0 0 0,0-1 0,0 1 0,-1 0 0,-2-3 0,-3-2 0,-1-3 0,-1 0 0,0 0 0,0 0 0,-3-1 0,1-1 0,-1-3 0,0 1 0,2 1 0,-1-3 0,5 11 0,-3-6 0,4 7 0,-1-1 0,-1-3 0,4 6 0,-1-2 0,3 4 0,0-1 0,0 1 0,0 0 0,0-2 0,-2 0 0,0-1 0,-1-1 0,0-2 0,0 0 0,0 0 0,-1 0 0,2 0 0,-1-1 0,1 0 0,-1 0 0,3 3 0,4 5 0,5 3 0,2 3 0,0 3 0,-2 1 0,-4 0 0,2 2 0,-3-3 0,4 1 0,-5-2 0,4 4 0,-2-4 0,3 3 0,-2-4 0,1 0 0,0 1 0,0-2 0,1 1 0,-1 2 0,-1-1 0,0 0 0,-1-1 0,0 1 0,1-1 0,0 1 0,2-1 0,-1-2 0,-2 1 0,1-1 0,0 1 0,1 1 0,0-1 0,0 0 0,-3 1 0,1 1 0,0 1 0,-1-1 0,1 0 0,-1-1 0,0 2 0,0-4 0,0 5 0,-1-5 0,0 4 0,0-3 0,0 2 0,0 0 0,0-1 0,0 1 0,-1-2 0,1 0 0,-1-1 0,1 1 0,0 0 0,0 0 0,1 0 0,-3 0 0,2 0 0,-1 0 0,1 0 0,0 0 0,-1 0 0,-1 0 0,-1 0 0,0 3 0,0-4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23:01:5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1788 0 24575,'-18'12'0,"-3"6"0,-5 8 0,-3 6 0,-2 0 0,2-1 0,2-1 0,0-3 0,3-1 0,1-1 0,2-1 0,4-2 0,0-2 0,2-3 0,3-2 0,0-3 0,1 0 0,1-2 0,0 2 0,0 1 0,-1 0 0,1 1 0,-1-1 0,2 1 0,1-2 0,-1 0 0,-1 2 0,0 0 0,0 3 0,0-1 0,0-2 0,0 1 0,0-1 0,-1 1 0,3 1 0,-2 0 0,0 1 0,0-2 0,0 0 0,1-2 0,-2 1 0,1-2 0,-2 6 0,3-9 0,-1 6 0,4-6 0,-3 1 0,-3 5 0,3-7 0,-2 4 0,4-3 0,-2 2 0,0 0 0,1 1 0,0-2 0,1 0 0,1 0 0,-1-1 0,5-3 0,-4 1 0,3-3 0,-1 3 0,-1 0 0,0 1 0,-1-1 0,0 0 0,1 1 0,0 0 0,-1 0 0,-2 2 0,0 0 0,-2 2 0,3-4 0,0 1 0,3-3 0,0 0 0,0 0 0,1-1 0,0-1 0,1-2 0,0 0 0,0 0 0,0 0 0,1-3 0,-1-3 0,2-1 0,-1-1 0,-4-2 0,-1-2 0,-1-3 0,0-2 0,1-1 0,-3 0 0,1 2 0,1 0 0,-1 0 0,0 1 0,-3-1 0,1 0 0,0-1 0,0 0 0,-3 1 0,-1 0 0,-3-1 0,1-1 0,-2-1 0,-2 0 0,0 0 0,0-1 0,2 0 0,3 1 0,0 1 0,2 3 0,-1-1 0,5 6 0,-3-3 0,5 3 0,-2 0 0,-1-1 0,-1-1 0,0 0 0,-2-2 0,1 1 0,-1-2 0,-5-1 0,-1-4 0,-5-3 0,0-3 0,3 1 0,-3-1 0,4 1 0,-1 3 0,0-2 0,9 11 0,-2-3 0,7 7 0,-3-3 0,2 1 0,0-1 0,0 0 0,0 1 0,0-3 0,-1 2 0,0-2 0,0 1 0,-1-1 0,1 0 0,-1 0 0,0 0 0,2 4 0,2 0 0,2 2 0,1 2 0,1-1 0,0 1 0,-1-1 0,-2 0 0,1 0 0,-3-2 0,-1-4 0,2 4 0,-2-4 0,3 5 0,-1-1 0,1 0 0,0 1 0,2 1 0,0 0 0,0 0 0,-2 0 0,1-2 0,-1 2 0,1-1 0,-1 0 0,2 0 0,-3 1 0,4 1 0,-2 0 0,2 1 0,-1-1 0,0 2 0,1 2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23:01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24575,'0'11'0,"0"5"0,0 2 0,1 5 0,2 2 0,-1-1 0,0 0 0,-1 1 0,1-2 0,1 2 0,-2-2 0,-1 0 0,0 3 0,0 0 0,0 3 0,0-3 0,0 0 0,0-4 0,1-2 0,1-1 0,0-2 0,0-1 0,-1 0 0,-1 1 0,0-1 0,0 0 0,0 1 0,0-1 0,0 0 0,0 3 0,0 1 0,0 0 0,0-1 0,0-1 0,0 1 0,0 1 0,0 0 0,0-3 0,0-2 0,0-2 0,0-1 0,0-2 0,0 0 0,0 3 0,0-6 0,0 10 0,0-11 0,0 8 0,0-5 0,0 3 0,0-1 0,0-2 0,0 0 0,0-1 0,0 1 0,0 0 0,0-1 0,0 0 0,0-2 0,0 0 0,0 0 0,0 1 0,0-1 0,0-1 0,0-2 0,0-2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23:02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24575,'0'13'0,"0"4"0,1 8 0,3-1 0,1-1 0,3-4 0,-1-3 0,-1 1 0,0-1 0,-1 0 0,2 3 0,-4-7 0,0 1 0,-3-8 0,2 1 0,0-1 0,0 0 0,-1-2 0,-1 1 0,1-1 0,1 2 0,0-3 0,3 6 0,-2-7 0,0 4 0,0-2 0,1 0 0,-3 2 0,1-2 0,-1 0 0,1 0 0,0 0 0,-1 0 0,-1 1 0,2-1 0,-1-2 0,1 0 0,-1-3 0,-2 0 0,-1 0 0,1 0 0,-1-1 0,2 1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23:02:1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24575,'5'0'0,"0"0"0,0 0 0,0 0 0,-2 1 0,-1 1 0,-1 1 0,-1 2 0,0-1 0,0 1 0,0 1 0,0 0 0,0 0 0,-1 0 0,-1 0 0,0 0 0,0 2 0,1 0 0,1-2 0,0 0 0,0 2 0,0-3 0,0 3 0,0-3 0,0 2 0,0 0 0,0 1 0,0 4 0,0-4 0,0 4 0,0-3 0,0 3 0,0 3 0,0 1 0,0 0 0,0 0 0,0 1 0,0-1 0,0 0 0,0 1 0,0-1 0,0 0 0,0 1 0,0-1 0,0 0 0,0 1 0,0-1 0,1 0 0,1 1 0,1-1 0,-2 0 0,0 1 0,-1-1 0,2 1 0,0-1 0,0 0 0,0 1 0,-2-1 0,1 0 0,2 1 0,0-1 0,1 3 0,-2 1 0,0 0 0,-2 2 0,2-3 0,0 1 0,1 0 0,0-1 0,-1 1 0,0 1 0,0 1 0,0-3 0,0 1 0,0-2 0,0-2 0,-2 1 0,2-2 0,0-1 0,0-1 0,0-1 0,-2 0 0,4 5 0,-3-6 0,2 8 0,-3-13 0,2 9 0,0-4 0,0 2 0,0 1 0,-2-2 0,2 0 0,0 0 0,0-2 0,0 1 0,-1-3 0,0-1 0,1-1 0,0-1 0,-1 1 0,-1-1 0,0-1 0,0-1 0,0 1 0,0-1 0,0 0 0,0 1 0,0 1 0,0 0 0,0 0 0,0 1 0,0 3 0,1 2 0,1 1 0,-1-4 0,1 0 0,-2-8 0,0-1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23:02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24575,'9'6'0,"3"3"0,4 5 0,4 3 0,-1-2 0,1 0 0,-1-1 0,1 0 0,0 0 0,-2-1 0,-1-1 0,1 1 0,-6-5 0,3 2 0,-7-6 0,3 1 0,-1 1 0,0 0 0,-2-1 0,1 0 0,-1 0 0,0-1 0,0 1 0,-1 0 0,-1 0 0,0 0 0,0-1 0,0 0 0,0 2 0,1-1 0,0 0 0,0 1 0,1-1 0,-1-1 0,1 2 0,1 1 0,-2-3 0,3 7 0,-5-8 0,2 4 0,-3-1 0,1-2 0,-2 3 0,0-6 0,0 1 0,-1 0 0,-1 1 0,3 1 0,-1-1 0,0-2 0,-1-1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23:02:2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24575,'0'15'0,"0"4"0,0 4 0,0 3 0,0 3 0,0 2 0,0 5 0,0 3 0,0 0 0,0 0 0,0-3 0,0 0 0,0 0 0,0-3 0,0 0 0,0-4 0,0 1 0,0 0 0,0 1 0,0-1 0,0-3 0,0 0 0,0-2 0,0 2 0,0-1 0,0 0 0,0-3 0,0 0 0,0 4 0,0 0 0,0 4 0,0 1 0,0-1 0,0 0 0,0 0 0,0 0 0,0 1 0,0 3 0,0 1 0,0 3 0,0 0 0,0 0 0,0-1 0,0 2 0,0 2 0,0 0 0,0 0 0,0 1 0,0 3 0,0 0 0,0 1 0,0-1 0,0-3 0,0-1 0,0 0 0,0 0 0,0 0 0,0 1 0,0-4 0,0-1 0,0-3 0,-2-2 0,0 1 0,-1 0 0,1 0 0,0 0 0,2 0 0,0-1 0,-2 0 0,-1-4 0,0-3 0,1 0 0,2 3 0,0 4 0,0 0 0,0-1 0,0-4 0,0 0 0,0-1 0,0 2 0,0 0 0,0-3 0,0-1 0,0-2 0,0-3 0,0 2 0,0 1 0,0 3 0,0 1 0,0-2 0,0-2 0,0-3 0,0-2 0,0-2 0,0 0 0,0 1 0,0-1 0,0 1 0,0 2 0,0-7 0,0 7 0,0-13 0,0 9 0,0-6 0,0 3 0,0 2 0,0 0 0,0 2 0,0 0 0,0 1 0,0-1 0,0 0 0,0 1 0,0-2 0,0 1 0,0-7 0,0 2 0,0-6 0,0 0 0,0-1 0,0-1 0,0 0 0,0 0 0,0 0 0,0 0 0,0 1 0,0-3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9:33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2171 0 24575,'-27'0'0,"-13"0"0,-20 1 0,-13 5 0,-1 5 0,6 4 0,14 3 0,8-1 0,3 0 0,-5 0 0,-8 1 0,-8 1 0,-8 1 0,-2 0 0,4 0 0,5-1 0,10-1 0,8-2 0,5-2 0,5-1 0,0-1 0,-1 2 0,-2 0 0,-1 3 0,-1-1 0,1 0 0,2 0 0,1 0 0,0 0 0,-1 0 0,-2 0 0,1 0 0,0 0 0,-3 2 0,0 1 0,-4 2 0,-4 1 0,2-2 0,1 0 0,5-3 0,8-2 0,2 0 0,6-2 0,5-3 0,2-2 0,4-2 0,2-2 0,-1 0 0,3-1 0,1-1 0,4-1 0,3 0 0,3 0 0,12 1 0,1-1 0,10-1 0,1 0 0,0-2 0,2 0 0,3 1 0,2-3 0,5 2 0,4 0 0,2 0 0,1 2 0,4 0 0,4 0 0,11 0 0,7 0 0,8 0 0,2 2 0,-2 1 0,-5 2 0,-5-1 0,0 1 0,-3 2 0,-2 0 0,-3 0 0,-1-1 0,2 0 0,-1 0 0,-1 0 0,-5-1 0,-3 0 0,-1-2 0,-3 1 0,0-1 0,-1 1 0,-4 0 0,-1-2 0,-3 2 0,0-2 0,-1 0 0,-2-1 0,2 1 0,-1 1 0,1-1 0,4 0 0,-1 0 0,2 1 0,-2-1 0,-2 2 0,-4-3 0,-2 1 0,-1 0 0,1 0 0,-3 0 0,0 0 0,-3-1 0,-2 0 0,0 0 0,-2 1 0,1-1 0,1 0 0,1 0 0,0 0 0,1 1 0,0 0 0,3 1 0,-1 0 0,-2 0 0,-3-1 0,-3-1 0,-3-1 0,-1 0 0,-1 1 0,-2 1 0,1-1 0,-1 0 0,1 1 0,-1-1 0,0 1 0,1-1 0,-2-1 0,-1 0 0,1 0 0,0 0 0,2 0 0,-2 0 0,1 2 0,-4-1 0,0 1 0,-4-2 0,1 0 0,0 0 0,0 0 0,-1 0 0,0 0 0,0 0 0,-1 3 0,0-3 0,0 3 0,-1-2 0,0 0 0,-1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22:44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24575,'21'0'0,"21"0"0,26 0 0,24 0 0,7 0 0,2 0 0,-4 0 0,2 0 0,-2 0 0,0 0 0,0-2 0,-9-2 0,1-1 0,-8 0 0,5 2 0,9 3 0,18 0 0,16 0 0,22-5 0,-67 2 0,3-1 0,3-2 0,2-1 0,4 1 0,1 1 0,-2 2 0,0 0 0,1-4 0,-3 2 0,-1 0 0,-1 2 0,3-2 0,-1 2 0,4 0 0,2 0 0,4 3 0,2 0 0,2 0 0,1 0 0,-1 0 0,-2 0 0,-2 0 0,-3 0 0,-1 0 0,-4 0 0,2-2 0,-1-1 0,-1 0 0,0-1 0,5-1 0,2 2 0,0-3 0,0 1 0,4 0 0,1 2 0,4-2 0,1 2 0,-4 0 0,0 1 0,2 0 0,-2 4 0,-4-2 0,-2 0 0,-9 0 0,1 0 0,-2-2 0,0-1 0,-6 1 0,-2-1 0,-2 0 0,1-2 0,73-5 0,-7 1 0,1-3 0,-3 1 0,-6 3 0,-1 2 0,1 1 0,12-2 0,-69 4 0,1 0 0,0 0 0,1 1 0,-2 2 0,-2 0 0,72 0 0,-14 0 0,-6-3 0,-3-2 0,7 0 0,-4 0 0,-5-1 0,-6-1 0,-17 1 0,-2-1 0,1 7 0,5 0 0,7 0 0,8 0 0,11 0 0,-1 0 0,-1 0 0,-9 0 0,-17 0 0,-11-3 0,-8-2 0,-7-1 0,-1 3 0,6-4 0,5 1 0,5-1 0,2 2 0,-10 5 0,-4 0 0,-4 0 0,6 0 0,4 0 0,6 0 0,0 0 0,-7 0 0,-3 0 0,-6 0 0,0-4 0,-5-1 0,-2-2 0,-4 4 0,-2-2 0,6 0 0,-3-1 0,-6 1 0,-14 5 0,-5 0 0,4 0 0,11 0 0,12 0 0,1 0 0,-11 0 0,-10 0 0,-25 0 0,-9 0 0,-16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9:33:5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24575,'6'10'0,"3"6"0,8 12 0,5 8 0,2 8 0,2 3 0,-3-3 0,-3-5 0,-2-7 0,-1-2 0,-1-2 0,0-1 0,-2-2 0,0 0 0,0 0 0,-1-1 0,1 1 0,0 0 0,1 2 0,1 2 0,0-2 0,0-1 0,-1-3 0,-2-3 0,0 1 0,0-1 0,0 1 0,-1-1 0,0 0 0,-2-1 0,0-2 0,0 0 0,0 1 0,1 1 0,0 1 0,-1 1 0,1-1 0,-2 0 0,0 0 0,-1-1 0,-2-4 0,0-1 0,1-3 0,-1 0 0,0 1 0,-1-1 0,-1 0 0,0-1 0,-1-2 0,0-2 0,-1 0 0,0 0 0,-1-1 0,3 1 0,-3-2 0,2 1 0,-2-1 0,3 0 0,-2-1 0,1 2 0,-1-1 0,-1 2 0,2 0 0,-1-2 0,0 0 0,0 0 0,1 0 0,-2-1 0,1 1 0,1 1 0,-2-1 0,1 2 0,-1-2 0,1 0 0,0 1 0,0 0 0,1 0 0,-1 1 0,1-1 0,0 0 0,0 0 0,1 3 0,-1-3 0,1 3 0,-2-4 0,1 2 0,-2-2 0,4 0 0,-5-1 0,3 0 0,-3-1 0,0 0 0,2 0 0,-1-1 0,0 1 0,-1 1 0,1-2 0,0 1 0,0-1 0,0 1 0,0 1 0,1-1 0,-1 0 0,0-1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9:34:2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1517 1 24575,'-23'4'0,"-1"4"0,-2 3 0,0 3 0,-1 0 0,-1 1 0,0 1 0,-4 3 0,-4 3 0,-5 3 0,-4 0 0,1 0 0,2-2 0,3-1 0,0 1 0,0 0 0,2-1 0,2-3 0,0-2 0,3-2 0,-1 1 0,1-1 0,2-1 0,3 1 0,0-1 0,2 0 0,2-2 0,0 0 0,1-2 0,-1 0 0,0 1 0,0-2 0,1 0 0,0 1 0,-1 0 0,0 0 0,1 1 0,0-1 0,1 0 0,2-1 0,1-1 0,0 2 0,2-1 0,-1-1 0,1-1 0,2-1 0,1 0 0,1 0 0,-1 1 0,-1 0 0,-2 0 0,-1 0 0,0 0 0,2 0 0,1 0 0,3 0 0,-1-1 0,1-2 0,0 1 0,-2 0 0,4-3 0,-1 2 0,5-2 0,-1-1 0,1 2 0,0-2 0,0 1 0,-1-1 0,0-1 0,0 0 0,3 0 0,13 0 0,-2 0 0,9 0 0,-6 0 0,0 0 0,1 0 0,2 0 0,2 0 0,1 0 0,1 0 0,2 0 0,-2 0 0,1 0 0,-1 0 0,-1 0 0,1 1 0,1 2 0,2 3 0,4 1 0,0 0 0,1 0 0,4 3 0,3 0 0,4 2 0,2 2 0,0-1 0,0 0 0,-2-1 0,-5 0 0,-2-2 0,-3 1 0,0 1 0,3-1 0,-1 2 0,1-2 0,-1 1 0,4-1 0,1 0 0,3 1 0,4 0 0,3 1 0,4-2 0,1 1 0,0 1 0,2 0 0,-2 2 0,-1 0 0,-3-3 0,-7 1 0,-4-1 0,-4-3 0,-4 0 0,-1-1 0,-1 1 0,-1 2 0,0-1 0,-3 0 0,1 0 0,-1-1 0,-2-2 0,0 1 0,0 0 0,1 0 0,-1 0 0,1-1 0,1 1 0,0 1 0,3 2 0,0 0 0,-1 0 0,0-1 0,-2 0 0,-1 0 0,0-2 0,-3 0 0,-2-2 0,-1 0 0,-1 0 0,-1-2 0,0 1 0,1-1 0,-2-2 0,-1 2 0,-2 0 0,-1-1 0,1 1 0,-1-1 0,1-1 0,0 1 0,-2-1 0,1 1 0,-2-2 0,4 2 0,-2-2 0,2 2 0,-3-1 0,1-1 0,0 1 0,-2-1 0,1 1 0,-1-1 0,-2 0 0,2 0 0,-2 0 0,2 0 0,-1-1 0,1 0 0,-2 0 0,0 0 0,1 0 0,-1 0 0,0 0 0,-1 0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9:35:1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24575,'2'-8'0,"0"1"0,2 2 0,0-1 0,0 1 0,0 1 0,1 0 0,-1 2 0,2-2 0,-1 0 0,2-2 0,2 0 0,2-1 0,-4 3 0,3-1 0,-4 4 0,1 0 0,-2 0 0,0 1 0,-1 0 0,0 0 0,-1 0 0,1 0 0,0 0 0,0 0 0,0 0 0,1 0 0,-2 0 0,0 0 0,-1 0 0,0 1 0,-1 0 0,-1 2 0,0 0 0,0 1 0,0-1 0,0 1 0,0 0 0,0 0 0,0 0 0,0 0 0,0 2 0,0-1 0,0 1 0,0 0 0,0-2 0,0 1 0,0 1 0,0-2 0,-1 2 0,-2-2 0,-1 2 0,-1 0 0,0 0 0,0-1 0,0 1 0,-1-1 0,1 1 0,0-2 0,2 0 0,0-1 0,1 0 0,1 0 0,-2-1 0,2 0 0,-3 1 0,1 0 0,-1 1 0,1 0 0,0 0 0,1 0 0,1 0 0,1-1 0,0-1 0,0 0 0,0 1 0,0 0 0,0 1 0,0 1 0,0-1 0,0 0 0,1 0 0,0-2 0,1 0 0,-1-1 0,1-1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9:35:1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19:43:5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167 551 24575,'18'0'0,"8"0"0,11 0 0,12-3 0,13-7 0,8-6 0,6-3 0,4 1 0,1 4 0,3 2 0,1 2 0,1-1 0,1 3 0,-2-2 0,0 1 0,1 2 0,5-1 0,5 0 0,-45 2 0,0-1 0,0 1 0,1-1 0,3-2 0,0 1 0,1-1 0,-1 0 0,2 0 0,0 0 0,1 0 0,0 0 0,-2 0 0,0 1 0,3 0 0,0 1 0,0 1 0,-1 0 0,1 2 0,0 0 0,3 1 0,0 2 0,1-1 0,0 2 0,6-1 0,0 2 0,1-1 0,1 0 0,-1 0 0,1 0 0,-1 0 0,0 0 0,-6 0 0,-1-1 0,-5 0 0,-2-1 0,43-4 0,-8-3 0,-3-2 0,3 4 0,1 1 0,-2-1 0,-2 2 0,-10-2 0,-7 1 0,-9-1 0,-6 0 0,-3 1 0,-2 0 0,-3 3 0,0-2 0,0 1 0,-1 0 0,1 0 0,0 1 0,4-1 0,2 1 0,2-2 0,1 1 0,-1 0 0,1 1 0,4 3 0,12 0 0,7 0 0,6 0 0,0 0 0,-5-3 0,3-1 0,-2 1 0,-4 0 0,-1 3 0,-9-3 0,3-1 0,-3-3 0,-6 0 0,1 3 0,-4 1 0,-1 3 0,-1-3 0,-4-1 0,-2 0 0,1-2 0,1 2 0,3 0 0,0 2 0,-2 2 0,-4 0 0,-6 0 0,-7 0 0,-4 0 0,-3 0 0,1-2 0,-1-1 0,1 0 0,0 0 0,-1 0 0,4-1 0,1 0 0,-1 2 0,-4 2 0,-4 0 0,-4 0 0,-1 0 0,-4 0 0,-3 0 0,-4 0 0,-3 0 0,0 0 0,0 0 0,3 0 0,4 0 0,4 0 0,3 0 0,1 0 0,-1 0 0,-3 0 0,-4 0 0,-2 0 0,-3 0 0,0 0 0,0 0 0,-1 0 0,0 0 0,-2 1 0,-2 3 0,-2 1 0,-2 2 0,0 0 0,0 3 0,0 4 0,0 2 0,0 1 0,0 1 0,0 5 0,0-8 0,0 6 0,-1-6 0,-2 4 0,0 3 0,1 3 0,0 8 0,2 6 0,0 12 0,0 2 0,0 1 0,0 2 0,0-6 0,0 2 0,3-4 0,0 0 0,3 2 0,1-1 0,0 0 0,0-1 0,0-1 0,-2 1 0,2-1 0,0 1 0,-1 2 0,1 3 0,-3 2 0,2 1 0,-2-3 0,0-2 0,-1 0 0,-3-2 0,0 1 0,0-2 0,2-3 0,1 1 0,0-1 0,-1 3 0,1 1 0,-1-2 0,1-3 0,2-5 0,-2 0 0,0-3 0,-1-1 0,-2-1 0,0 0 0,0 3 0,0 1 0,0 0 0,0 1 0,0-5 0,0 0 0,0-4 0,0 1 0,3 3 0,0 1 0,0 8 0,-1 1 0,-2 5 0,0 1 0,0-2 0,0 4 0,0 0 0,0 2 0,0 2 0,0 6 0,0 1 0,0-1 0,0 5 0,0-5 0,0 1 0,0-1 0,0-6 0,0 1 0,0-5 0,0-3 0,0-1 0,0-4 0,0 1 0,0-2 0,0-3 0,0 0 0,0-2 0,2-3 0,1 0 0,0 0 0,-1 0 0,-2 1 0,0-1 0,0 0 0,0 6 0,0 4 0,0 4 0,0 3 0,0-4 0,0 0 0,0-1 0,0-3 0,0 3 0,0 1 0,0-1 0,0 0 0,0-7 0,0-2 0,0-6 0,0-2 0,0 3 0,0 0 0,0 0 0,0-4 0,0-8 0,0-7 0,0-4 0,-3-4 0,-1-3 0,-2-1 0,-1-2 0,-1 0 0,-4 0 0,-2 0 0,-1 0 0,-2 0 0,-2 0 0,-5 0 0,-3 0 0,1 0 0,-4-1 0,4-2 0,0 0 0,0-1 0,4 0 0,3 1 0,0 0 0,3 3 0,2 0 0,-4 0 0,7 0 0,-7 0 0,4 0 0,-9 0 0,-7 0 0,-7 0 0,-4 0 0,0 2 0,-1 3 0,2 4 0,-3 0 0,-1 0 0,0-3 0,4 1 0,6-1 0,3 0 0,1-1 0,-5-2 0,-2 1 0,-2-1 0,3 1 0,3-1 0,2 1 0,0 0 0,-1-1 0,2 1 0,-2-3 0,2-1 0,0 3 0,-1 0 0,1 1 0,0 0 0,2-2 0,-1 1 0,3 2 0,-3 0 0,1-2 0,1-1 0,1-2 0,3 0 0,-3 0 0,0 0 0,-4 0 0,0 0 0,3 0 0,2 3 0,3 0 0,0 0 0,0-1 0,-3-2 0,-4 0 0,-4 0 0,-6 0 0,0 0 0,-4 0 0,-1 0 0,-3 0 0,-4 0 0,-1 0 0,-6 0 0,-4 0 0,-1 0 0,1 0 0,2 0 0,-1 0 0,0 0 0,3 0 0,4 0 0,13 0 0,3 3 0,7 1 0,4-1 0,-2 1 0,3-4 0,-5 0 0,0 0 0,-1 0 0,-4 0 0,-5 0 0,-3 0 0,0 0 0,-1 0 0,2 0 0,-10 0 0,-6 0 0,-3 0 0,1 0 0,9 0 0,5 0 0,8 0 0,3 0 0,0 0 0,-2 0 0,-4 0 0,1 0 0,0 0 0,4 0 0,2 0 0,1 0 0,0 0 0,-2 0 0,1 0 0,1 0 0,0 0 0,-2 0 0,-8 0 0,-5 0 0,-3 0 0,-5 0 0,1 0 0,-1 0 0,1-4 0,-1 1 0,1-4 0,0 0 0,-1 3 0,4-2 0,-2 0 0,-3-1 0,2-2 0,-1 3 0,5 1 0,7-2 0,0 4 0,-1-1 0,-2 3 0,-1-1 0,-2-1 0,0 0 0,-2 1 0,1 1 0,1 1 0,5 0 0,1 0 0,-2 0 0,-2 0 0,-7 0 0,-6 0 0,-1 0 0,0 0 0,5 0 0,1 0 0,5 0 0,3 0 0,6 0 0,4 0 0,5 0 0,4 0 0,4 0 0,4 0 0,1 0 0,-1-2 0,-2-1 0,-3 0 0,1 1 0,-4 2 0,-1 0 0,-4 0 0,0 0 0,-2 0 0,1 0 0,0 0 0,-3 0 0,0 0 0,-3 0 0,-2 0 0,3 0 0,3 0 0,1 0 0,1 0 0,1 0 0,1 0 0,-1 0 0,0 0 0,-1 0 0,2 0 0,0 0 0,3 0 0,0 0 0,1 0 0,6 0 0,1 0 0,5 0 0,3 0 0,0 0 0,-1 0 0,-2 0 0,-2 0 0,-2 0 0,2 0 0,1 0 0,0 0 0,2 0 0,0 0 0,0 0 0,5 0 0,4-2 0,5 0 0,2-2 0,1-2 0,0 0 0,1-3 0,2-1 0,0-7 0,1 5 0,2-8 0,-1 5 0,3-5 0,-3-2 0,1-3 0,2-2 0,-2-3 0,1 0 0,-1 3 0,-1 1 0,1 0 0,-1-1 0,0-3 0,-1 1 0,1 1 0,-2-2 0,1 0 0,0-5 0,-1-1 0,-1-2 0,1-1 0,0 0 0,0-3 0,-1-2 0,-2-4 0,0-4 0,4 1 0,-1-2 0,1 5 0,-1 5 0,0 0 0,1-1 0,0-4 0,1-1 0,-2 2 0,0 0 0,-1 3 0,-2-3 0,3-5 0,1 2 0,0-1 0,-1-3 0,-2-4 0,3-10 0,0-4 0,2 1 0,-1 3 0,-1 6 0,-1 4 0,0 1 0,1-4 0,0 2 0,2 0 0,-2-2 0,-1 2 0,0-6 0,-3-2 0,0-1 0,0-4 0,0 1 0,0-2 0,0 0 0,0 2 0,0 7 0,0 11 0,1 9 0,2 5 0,1-4 0,-1 0 0,0 0 0,-3 2 0,0 4 0,0-1 0,0 0 0,0 6 0,0 7 0,6 8 0,13 13 0,3 3 0,-2-8 0,-8-13 0,-12-22 0,0-7 0,0 0 0,1-2 0,3-5 0,5-9 0,2 3 0,-2 11 0,-3 17 0,-5 17 0,-1 8 0,0 4 0,0 0 0,0-2 0,-2-2 0,-6-4 0,4 4 0,-3-10 0,6 12 0,-1-10 0,-1 5 0,0-4 0,2 0 0,-2 0 0,0 3 0,-3 0 0,0 2 0,1-1 0,-1 0 0,-2-2 0,2-1 0,0 2 0,1 2 0,3 5 0,-3 1 0,2 0 0,1-2 0,0-2 0,0 0 0,-1 2 0,0 0 0,1 3 0,1 0 0,-2 0 0,1 1 0,-1-2 0,-1 3 0,2-2 0,-2 2 0,0 2 0,2-1 0,0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0T20:10:0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237 582 24575,'0'-15'0,"0"-2"0,0-4 0,0-1 0,0 0 0,0-1 0,0 1 0,0-2 0,0-1 0,0-1 0,0 0 0,0 3 0,0 3 0,0 0 0,0 0 0,0-4 0,0 1 0,0 3 0,0 1 0,0 5 0,0-3 0,0 7 0,0-8 0,0 11 0,0-6 0,0 4 0,0-1 0,0 1 0,0 1 0,0 0 0,0 2 0,0 0 0,0 2 0,0 0 0,-2 2 0,-2 2 0,-1 4 0,-3 4 0,-2 5 0,-4 2 0,-6 6 0,-1 2 0,-1 2 0,1-1 0,4-7 0,2-4 0,2-3 0,0-1 0,5-3 0,-3 1 0,5-3 0,-1 1 0,0 0 0,1-2 0,1-2 0,4-2 0,5-3 0,5-2 0,4-3 0,0-1 0,0 1 0,0-2 0,0 1 0,1 0 0,-1-1 0,1 1 0,2-3 0,-5 6 0,3-5 0,-4 5 0,2-3 0,-2 0 0,0 0 0,-1 2 0,-2 0 0,1 2 0,-3 1 0,1 1 0,-2-1 0,1 2 0,-1-2 0,1 3 0,-1 1 0,1-1 0,-2 0 0,1 0 0,1-2 0,0 1 0,0-1 0,-1 1 0,1-1 0,0 1 0,0 1 0,-1 0 0,-1 3 0,-1 2 0,0 4 0,0 2 0,0 4 0,1 1 0,3 0 0,1 1 0,6 3 0,-5-8 0,6 7 0,-4-7 0,1 4 0,0-1 0,-2-3 0,-2-1 0,-1-2 0,-1-1 0,-1 0 0,3-2 0,-4 1 0,3-1 0,-2-2 0,0 1 0,2-2 0,-2 1 0,0-1 0,-1 1 0,-2-1 0,1 2 0,0 1 0,-1-3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8D4DD-963C-6140-8A91-588608452770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87B9-FD9F-7548-9C2B-B8C86D355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787B9-FD9F-7548-9C2B-B8C86D3553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0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5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7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36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3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2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0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9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49915-3681-B245-9D17-B8FB785A2332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00D5-D497-CE40-A0A1-044B8A80F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talystcorp.org/communications/catalyst-news/2022/09/30/what-keeps-you-awake-at-night-solving-cu-challenges-at-forum-2022" TargetMode="External"/><Relationship Id="rId3" Type="http://schemas.openxmlformats.org/officeDocument/2006/relationships/image" Target="../media/image7.jpg"/><Relationship Id="rId7" Type="http://schemas.openxmlformats.org/officeDocument/2006/relationships/hyperlink" Target="https://www.catalystcorp.org/communications/catalyst-news/2022/09/30/what-keeps-you-awake-at-night-solving-cu-challenges-at-forum-20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40.png"/><Relationship Id="rId5" Type="http://schemas.openxmlformats.org/officeDocument/2006/relationships/image" Target="../media/image9.jpg"/><Relationship Id="rId10" Type="http://schemas.openxmlformats.org/officeDocument/2006/relationships/customXml" Target="../ink/ink30.xml"/><Relationship Id="rId4" Type="http://schemas.openxmlformats.org/officeDocument/2006/relationships/image" Target="../media/image8.jp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18" Type="http://schemas.openxmlformats.org/officeDocument/2006/relationships/customXml" Target="../ink/ink8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image" Target="../media/image4.jpeg"/><Relationship Id="rId2" Type="http://schemas.openxmlformats.org/officeDocument/2006/relationships/image" Target="../media/image3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png"/><Relationship Id="rId19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5" Type="http://schemas.openxmlformats.org/officeDocument/2006/relationships/image" Target="../media/image14.png"/><Relationship Id="rId4" Type="http://schemas.openxmlformats.org/officeDocument/2006/relationships/customXml" Target="../ink/ink9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23.png"/><Relationship Id="rId18" Type="http://schemas.openxmlformats.org/officeDocument/2006/relationships/customXml" Target="../ink/ink20.xml"/><Relationship Id="rId3" Type="http://schemas.openxmlformats.org/officeDocument/2006/relationships/image" Target="../media/image6.jpeg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customXml" Target="../ink/ink17.xml"/><Relationship Id="rId17" Type="http://schemas.openxmlformats.org/officeDocument/2006/relationships/image" Target="../media/image25.png"/><Relationship Id="rId2" Type="http://schemas.openxmlformats.org/officeDocument/2006/relationships/image" Target="../media/image3.jpeg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.xm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10" Type="http://schemas.openxmlformats.org/officeDocument/2006/relationships/customXml" Target="../ink/ink16.xml"/><Relationship Id="rId19" Type="http://schemas.openxmlformats.org/officeDocument/2006/relationships/image" Target="../media/image26.png"/><Relationship Id="rId4" Type="http://schemas.openxmlformats.org/officeDocument/2006/relationships/customXml" Target="../ink/ink13.xml"/><Relationship Id="rId9" Type="http://schemas.openxmlformats.org/officeDocument/2006/relationships/image" Target="../media/image21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28.xml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12" Type="http://schemas.openxmlformats.org/officeDocument/2006/relationships/image" Target="../media/image32.png"/><Relationship Id="rId2" Type="http://schemas.openxmlformats.org/officeDocument/2006/relationships/image" Target="../media/image3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customXml" Target="../ink/ink27.xml"/><Relationship Id="rId5" Type="http://schemas.openxmlformats.org/officeDocument/2006/relationships/customXml" Target="../ink/ink24.xml"/><Relationship Id="rId15" Type="http://schemas.openxmlformats.org/officeDocument/2006/relationships/customXml" Target="../ink/ink29.xml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customXml" Target="../ink/ink26.xm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368AC49E-A388-DBCB-4333-A037312BD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92E36A-9194-1AEB-DCA2-9D9174E2B708}"/>
              </a:ext>
            </a:extLst>
          </p:cNvPr>
          <p:cNvSpPr txBox="1"/>
          <p:nvPr/>
        </p:nvSpPr>
        <p:spPr>
          <a:xfrm>
            <a:off x="1436629" y="5368058"/>
            <a:ext cx="627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Bradley Hand" pitchFamily="2" charset="77"/>
              </a:rPr>
              <a:t>Idea Exchange Notes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0CC571-292A-DA29-7A69-4387D5F15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983" y="386602"/>
            <a:ext cx="1738033" cy="47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white flag&#10;&#10;Description automatically generated with low confidence">
            <a:extLst>
              <a:ext uri="{FF2B5EF4-FFF2-40B4-BE49-F238E27FC236}">
                <a16:creationId xmlns:a16="http://schemas.microsoft.com/office/drawing/2014/main" id="{BDB2F2E6-2355-1E72-E982-977E95184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13" y="-1"/>
            <a:ext cx="8146687" cy="4582511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E093E9A-4268-4FF4-E76E-6A8CA1F36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-3"/>
            <a:ext cx="6096006" cy="3429003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81A0B319-5128-1526-3B23-BFF1F8647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>
            <a:off x="2039007" y="2857500"/>
            <a:ext cx="7112000" cy="40005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0141BF7-4040-715A-D5FF-E88943C7FD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38"/>
          <a:stretch/>
        </p:blipFill>
        <p:spPr>
          <a:xfrm rot="10800000">
            <a:off x="0" y="2857500"/>
            <a:ext cx="5160579" cy="4000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07EA0B-66AA-9222-AFCF-89E3C0DD9DED}"/>
              </a:ext>
            </a:extLst>
          </p:cNvPr>
          <p:cNvSpPr/>
          <p:nvPr/>
        </p:nvSpPr>
        <p:spPr>
          <a:xfrm>
            <a:off x="157655" y="2606566"/>
            <a:ext cx="1355835" cy="822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945C47-0784-CCD3-EE40-D18BFC6650FE}"/>
              </a:ext>
            </a:extLst>
          </p:cNvPr>
          <p:cNvSpPr/>
          <p:nvPr/>
        </p:nvSpPr>
        <p:spPr>
          <a:xfrm>
            <a:off x="7987862" y="3132083"/>
            <a:ext cx="998483" cy="1061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269C1-4D57-8C9D-A835-7D51A799C9E1}"/>
              </a:ext>
            </a:extLst>
          </p:cNvPr>
          <p:cNvSpPr txBox="1"/>
          <p:nvPr/>
        </p:nvSpPr>
        <p:spPr>
          <a:xfrm>
            <a:off x="1016000" y="2310328"/>
            <a:ext cx="7112000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Bradley Hand" pitchFamily="2" charset="77"/>
              </a:rPr>
              <a:t>Thank you for attending Forum 2022!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Bradley Hand" pitchFamily="2" charset="77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radley Hand" pitchFamily="2" charset="77"/>
              </a:rPr>
              <a:t>In Catalyst Corporate’s 2022 Member Insights Survey, credit unions identified eight “top challenges” they’re facing today. At this year’s Forum, credit unions generated 400+ potential solutions for addressing those challenges. Please accept this summary as our gift to you. 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Bradley Hand" pitchFamily="2" charset="77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radley Hand" pitchFamily="2" charset="77"/>
              </a:rPr>
              <a:t>You can read the session recap 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Bradley Hand" pitchFamily="2" charset="77"/>
                <a:hlinkClick r:id="rId7"/>
              </a:rPr>
              <a:t>here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radley Hand" pitchFamily="2" charset="77"/>
              </a:rPr>
              <a:t>.  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radley Hand" pitchFamily="2" charset="77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radley Hand" pitchFamily="2" charset="77"/>
                <a:hlinkClick r:id="rId8"/>
              </a:rPr>
              <a:t>www.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Bradley Hand" pitchFamily="2" charset="77"/>
                <a:hlinkClick r:id="rId8"/>
              </a:rPr>
              <a:t>catalystcorp.org/communications/catalyst-news/2022/09/30/what-keeps-you-awake-at-night-solving-cu-challenges-at-forum-2022 </a:t>
            </a:r>
            <a:endParaRPr lang="en-US" sz="1100" dirty="0">
              <a:solidFill>
                <a:srgbClr val="000000"/>
              </a:solidFill>
              <a:latin typeface="Bradley Hand" pitchFamily="2" charset="77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Bradley Hand" pitchFamily="2" charset="77"/>
              </a:rPr>
              <a:t>See you at Forum 2023, September 18-20!</a:t>
            </a: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A28614-6275-5909-4610-C3042E0838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320" y="6036224"/>
            <a:ext cx="1835360" cy="5005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7C85BD-B87E-912D-CF58-6FD033FC630F}"/>
                  </a:ext>
                </a:extLst>
              </p14:cNvPr>
              <p14:cNvContentPartPr/>
              <p14:nvPr/>
            </p14:nvContentPartPr>
            <p14:xfrm>
              <a:off x="2120745" y="4889915"/>
              <a:ext cx="4902509" cy="133773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7C85BD-B87E-912D-CF58-6FD033FC63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11744" y="4880901"/>
                <a:ext cx="4920150" cy="1514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9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8860417-1DEF-EBB9-9BE3-842B3DEF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A6D31-DCB7-3FDD-8CC1-92301EF6BFF6}"/>
              </a:ext>
            </a:extLst>
          </p:cNvPr>
          <p:cNvSpPr txBox="1"/>
          <p:nvPr/>
        </p:nvSpPr>
        <p:spPr>
          <a:xfrm>
            <a:off x="184061" y="759367"/>
            <a:ext cx="9052560" cy="6186309"/>
          </a:xfrm>
          <a:prstGeom prst="rect">
            <a:avLst/>
          </a:prstGeom>
          <a:noFill/>
        </p:spPr>
        <p:txBody>
          <a:bodyPr wrap="square" numCol="2" spcCol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Cash Back Program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Special loan rates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Area &lt; membership age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Mortgage loans – keep on books or sell off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Reach out to local dealers to recommend CU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Lender protection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Strong social media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Purchased loan participations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Raised maximum unsecured limit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Creating new credit card tier for low-grade paper for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   </a:t>
            </a: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credit building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Employees becoming certified in financial counseling - $100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Gas card promotion on new vehicle financing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Direct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Dealer finance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Mortgage loans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Commercial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Relevant/risk track off pricing – competitive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Being able to fund/generate loans while managing liquidity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Credit card programs – competitiveness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New programs – SBA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Annual promotions – ½ off, Black Friday Loan Sale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Indirect – build network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Smaller … on site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Loan participations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Building commercial – USDA/SBA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Realtor network to drive RE loans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First-time homebuyer program to drive RE loans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GPS loans – underserved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Grants</a:t>
            </a:r>
            <a:endParaRPr lang="en-US" sz="1200" dirty="0"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5 loan types not credit-based lending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Promotional loans not credit score-related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Ability to pay loans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Staffing meets demand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Referral incentives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Customer service/word of mouth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Loan product meets member demand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CUDL – start with indirect lending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Dealerships get comfortable with an application then move to a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   </a:t>
            </a: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new one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Paid dealer reserve to member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Loan recapture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No pay, no interest for 100 days.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Buy and raised the rate a bit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Cultivated dealer relationships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Micro sites refinancing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Incentive for loans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Pricing used the same as new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Pricing to sell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Making it easy – speed, ease of approvals: journey mapping –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   </a:t>
            </a: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looking to eliminate pain point for the member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Quick funding for indirect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Loosen underwriting standards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New loan types – add indirect, RE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Geo tracking – sending email to someone looking for a vehicle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Have a relationship manager in the CU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Participation loans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Cash incentive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$250 cash back, plus 90 days to pay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Bradley Hand" pitchFamily="2" charset="77"/>
                <a:ea typeface="Times New Roman" panose="02020603050405020304" pitchFamily="18" charset="0"/>
                <a:cs typeface="Abadi" panose="020F0502020204030204" pitchFamily="34" charset="0"/>
              </a:rPr>
              <a:t>Cross selling – capture competitors’ loans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5DEAE-3A65-7BAB-BA04-EF2515FC89EE}"/>
              </a:ext>
            </a:extLst>
          </p:cNvPr>
          <p:cNvSpPr txBox="1"/>
          <p:nvPr/>
        </p:nvSpPr>
        <p:spPr>
          <a:xfrm>
            <a:off x="4443165" y="1683833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5580D-14DF-35AD-8704-649829C4537D}"/>
              </a:ext>
            </a:extLst>
          </p:cNvPr>
          <p:cNvSpPr txBox="1"/>
          <p:nvPr/>
        </p:nvSpPr>
        <p:spPr>
          <a:xfrm rot="21063379">
            <a:off x="4421458" y="3098998"/>
            <a:ext cx="36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CC8B2-D2A4-2EE7-47CD-6F81B069FCF3}"/>
              </a:ext>
            </a:extLst>
          </p:cNvPr>
          <p:cNvSpPr txBox="1"/>
          <p:nvPr/>
        </p:nvSpPr>
        <p:spPr>
          <a:xfrm rot="15197154">
            <a:off x="8352263" y="5508702"/>
            <a:ext cx="17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9EA90F-06B7-7BEA-FAEA-66A170D85957}"/>
              </a:ext>
            </a:extLst>
          </p:cNvPr>
          <p:cNvSpPr txBox="1"/>
          <p:nvPr/>
        </p:nvSpPr>
        <p:spPr>
          <a:xfrm>
            <a:off x="8320292" y="5554818"/>
            <a:ext cx="77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new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1607D-B118-362B-7267-FB381FDA6DB5}"/>
              </a:ext>
            </a:extLst>
          </p:cNvPr>
          <p:cNvSpPr txBox="1"/>
          <p:nvPr/>
        </p:nvSpPr>
        <p:spPr>
          <a:xfrm rot="12873967">
            <a:off x="7634" y="4657784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C7B0-7615-F2CA-14CE-37D357B01623}"/>
              </a:ext>
            </a:extLst>
          </p:cNvPr>
          <p:cNvSpPr txBox="1"/>
          <p:nvPr/>
        </p:nvSpPr>
        <p:spPr>
          <a:xfrm>
            <a:off x="191628" y="759367"/>
            <a:ext cx="32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  <a:latin typeface="Bradley Hand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Generating </a:t>
            </a:r>
            <a:r>
              <a:rPr lang="en-US" b="1" dirty="0" err="1">
                <a:latin typeface="Bradley Hand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err="1">
                <a:effectLst/>
                <a:latin typeface="Bradley Hand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oans</a:t>
            </a:r>
            <a:endParaRPr lang="en-US" dirty="0">
              <a:effectLst/>
              <a:latin typeface="Bradley Hand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64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  <p:bldP spid="9" grpId="0"/>
      <p:bldP spid="11" grpId="0"/>
      <p:bldP spid="19" grpId="2"/>
      <p:bldP spid="21" grpId="0"/>
      <p:bldP spid="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hape, rectangle&#10;&#10;Description automatically generated">
            <a:extLst>
              <a:ext uri="{FF2B5EF4-FFF2-40B4-BE49-F238E27FC236}">
                <a16:creationId xmlns:a16="http://schemas.microsoft.com/office/drawing/2014/main" id="{44642ED1-BE45-1A52-4D8E-A2F19629A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A6D31-DCB7-3FDD-8CC1-92301EF6BFF6}"/>
              </a:ext>
            </a:extLst>
          </p:cNvPr>
          <p:cNvSpPr txBox="1"/>
          <p:nvPr/>
        </p:nvSpPr>
        <p:spPr>
          <a:xfrm>
            <a:off x="231228" y="1308305"/>
            <a:ext cx="8776330" cy="4754880"/>
          </a:xfrm>
          <a:prstGeom prst="rect">
            <a:avLst/>
          </a:prstGeom>
          <a:noFill/>
        </p:spPr>
        <p:txBody>
          <a:bodyPr wrap="square" numCol="3" spcCol="182880" rtlCol="0">
            <a:spAutoFit/>
          </a:bodyPr>
          <a:lstStyle/>
          <a:p>
            <a:r>
              <a:rPr lang="en-US" sz="1200" dirty="0">
                <a:latin typeface="Bradley Hand" pitchFamily="2" charset="77"/>
              </a:rPr>
              <a:t>Perform penetration test</a:t>
            </a:r>
          </a:p>
          <a:p>
            <a:r>
              <a:rPr lang="en-US" sz="1200" dirty="0">
                <a:latin typeface="Bradley Hand" pitchFamily="2" charset="77"/>
              </a:rPr>
              <a:t>Double indemnification</a:t>
            </a:r>
          </a:p>
          <a:p>
            <a:r>
              <a:rPr lang="en-US" sz="1200" dirty="0">
                <a:latin typeface="Bradley Hand" pitchFamily="2" charset="77"/>
              </a:rPr>
              <a:t>Training of tellers</a:t>
            </a:r>
          </a:p>
          <a:p>
            <a:r>
              <a:rPr lang="en-US" sz="1200" dirty="0">
                <a:latin typeface="Bradley Hand" pitchFamily="2" charset="77"/>
              </a:rPr>
              <a:t>Training of members – emails, etc.</a:t>
            </a:r>
          </a:p>
          <a:p>
            <a:r>
              <a:rPr lang="en-US" sz="1200" dirty="0">
                <a:latin typeface="Bradley Hand" pitchFamily="2" charset="77"/>
              </a:rPr>
              <a:t>Phishing emails/training</a:t>
            </a:r>
          </a:p>
          <a:p>
            <a:r>
              <a:rPr lang="en-US" sz="1200" dirty="0">
                <a:latin typeface="Bradley Hand" pitchFamily="2" charset="77"/>
              </a:rPr>
              <a:t>Benefit to the member – card rules app to  </a:t>
            </a:r>
          </a:p>
          <a:p>
            <a:r>
              <a:rPr lang="en-US" sz="1200" dirty="0">
                <a:latin typeface="Bradley Hand" pitchFamily="2" charset="77"/>
              </a:rPr>
              <a:t>  allow members to set up notifications </a:t>
            </a:r>
          </a:p>
          <a:p>
            <a:r>
              <a:rPr lang="en-US" sz="1200" dirty="0">
                <a:latin typeface="Bradley Hand" pitchFamily="2" charset="77"/>
              </a:rPr>
              <a:t>  and lock the card from potential fraud</a:t>
            </a:r>
          </a:p>
          <a:p>
            <a:r>
              <a:rPr lang="en-US" sz="1200" dirty="0">
                <a:latin typeface="Bradley Hand" pitchFamily="2" charset="77"/>
              </a:rPr>
              <a:t>Employee training</a:t>
            </a:r>
          </a:p>
          <a:p>
            <a:r>
              <a:rPr lang="en-US" sz="1200" dirty="0">
                <a:latin typeface="Bradley Hand" pitchFamily="2" charset="77"/>
              </a:rPr>
              <a:t>Robust IT ……</a:t>
            </a:r>
          </a:p>
          <a:p>
            <a:r>
              <a:rPr lang="en-US" sz="1200" dirty="0">
                <a:latin typeface="Bradley Hand" pitchFamily="2" charset="77"/>
              </a:rPr>
              <a:t>Account takeover</a:t>
            </a:r>
          </a:p>
          <a:p>
            <a:r>
              <a:rPr lang="en-US" sz="1200" dirty="0">
                <a:latin typeface="Bradley Hand" pitchFamily="2" charset="77"/>
              </a:rPr>
              <a:t>Debit card!</a:t>
            </a:r>
          </a:p>
          <a:p>
            <a:r>
              <a:rPr lang="en-US" sz="1200" dirty="0">
                <a:latin typeface="Bradley Hand" pitchFamily="2" charset="77"/>
              </a:rPr>
              <a:t>Credit card fraud</a:t>
            </a:r>
          </a:p>
          <a:p>
            <a:r>
              <a:rPr lang="en-US" sz="1200" dirty="0">
                <a:latin typeface="Bradley Hand" pitchFamily="2" charset="77"/>
              </a:rPr>
              <a:t>E-funding</a:t>
            </a:r>
          </a:p>
          <a:p>
            <a:r>
              <a:rPr lang="en-US" sz="1200" dirty="0">
                <a:latin typeface="Bradley Hand" pitchFamily="2" charset="77"/>
              </a:rPr>
              <a:t>Member/employee education on fraud-</a:t>
            </a:r>
          </a:p>
          <a:p>
            <a:r>
              <a:rPr lang="en-US" sz="1200" dirty="0">
                <a:latin typeface="Bradley Hand" pitchFamily="2" charset="77"/>
              </a:rPr>
              <a:t>   related issues</a:t>
            </a:r>
          </a:p>
          <a:p>
            <a:r>
              <a:rPr lang="en-US" sz="1200" dirty="0">
                <a:latin typeface="Bradley Hand" pitchFamily="2" charset="77"/>
              </a:rPr>
              <a:t>Are we declining too many debit card </a:t>
            </a:r>
          </a:p>
          <a:p>
            <a:r>
              <a:rPr lang="en-US" sz="1200" dirty="0">
                <a:latin typeface="Bradley Hand" pitchFamily="2" charset="77"/>
              </a:rPr>
              <a:t>   transactions, thus reducing fraud …?</a:t>
            </a:r>
          </a:p>
          <a:p>
            <a:r>
              <a:rPr lang="en-US" sz="1200" dirty="0">
                <a:latin typeface="Bradley Hand" pitchFamily="2" charset="77"/>
              </a:rPr>
              <a:t>3</a:t>
            </a:r>
            <a:r>
              <a:rPr lang="en-US" sz="1200" baseline="30000" dirty="0">
                <a:latin typeface="Bradley Hand" pitchFamily="2" charset="77"/>
              </a:rPr>
              <a:t>rd</a:t>
            </a:r>
            <a:r>
              <a:rPr lang="en-US" sz="1200" dirty="0">
                <a:latin typeface="Bradley Hand" pitchFamily="2" charset="77"/>
              </a:rPr>
              <a:t> party management and knowing </a:t>
            </a:r>
          </a:p>
          <a:p>
            <a:r>
              <a:rPr lang="en-US" sz="1200" dirty="0">
                <a:latin typeface="Bradley Hand" pitchFamily="2" charset="77"/>
              </a:rPr>
              <a:t>   how data is exchanged with vendors</a:t>
            </a:r>
          </a:p>
          <a:p>
            <a:r>
              <a:rPr lang="en-US" sz="1200" dirty="0">
                <a:latin typeface="Bradley Hand" pitchFamily="2" charset="77"/>
              </a:rPr>
              <a:t>Account controls review</a:t>
            </a:r>
          </a:p>
          <a:p>
            <a:r>
              <a:rPr lang="en-US" sz="1200" dirty="0">
                <a:latin typeface="Bradley Hand" pitchFamily="2" charset="77"/>
              </a:rPr>
              <a:t>Having effective systems in place help </a:t>
            </a:r>
          </a:p>
          <a:p>
            <a:r>
              <a:rPr lang="en-US" sz="1200" dirty="0">
                <a:latin typeface="Bradley Hand" pitchFamily="2" charset="77"/>
              </a:rPr>
              <a:t>   minimize … know before – social </a:t>
            </a:r>
          </a:p>
          <a:p>
            <a:r>
              <a:rPr lang="en-US" sz="1200" dirty="0">
                <a:latin typeface="Bradley Hand" pitchFamily="2" charset="77"/>
              </a:rPr>
              <a:t>   engineering training</a:t>
            </a:r>
          </a:p>
          <a:p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Effective training of staff – both </a:t>
            </a:r>
          </a:p>
          <a:p>
            <a:r>
              <a:rPr lang="en-US" sz="1200" dirty="0">
                <a:latin typeface="Bradley Hand" pitchFamily="2" charset="77"/>
              </a:rPr>
              <a:t>  technical/front-line</a:t>
            </a:r>
          </a:p>
          <a:p>
            <a:r>
              <a:rPr lang="en-US" sz="1200" dirty="0">
                <a:latin typeface="Bradley Hand" pitchFamily="2" charset="77"/>
              </a:rPr>
              <a:t>Fraud forums – locally – trends</a:t>
            </a:r>
          </a:p>
          <a:p>
            <a:r>
              <a:rPr lang="en-US" sz="1200" dirty="0">
                <a:latin typeface="Bradley Hand" pitchFamily="2" charset="77"/>
              </a:rPr>
              <a:t>Offer policy insurance</a:t>
            </a:r>
          </a:p>
          <a:p>
            <a:r>
              <a:rPr lang="en-US" sz="1200" dirty="0">
                <a:latin typeface="Bradley Hand" pitchFamily="2" charset="77"/>
              </a:rPr>
              <a:t>Member/employee education</a:t>
            </a:r>
          </a:p>
          <a:p>
            <a:r>
              <a:rPr lang="en-US" sz="1200" dirty="0">
                <a:latin typeface="Bradley Hand" pitchFamily="2" charset="77"/>
              </a:rPr>
              <a:t>Deepen questions when calling </a:t>
            </a:r>
          </a:p>
          <a:p>
            <a:r>
              <a:rPr lang="en-US" sz="1200" dirty="0">
                <a:latin typeface="Bradley Hand" pitchFamily="2" charset="77"/>
              </a:rPr>
              <a:t>   in/password</a:t>
            </a:r>
          </a:p>
          <a:p>
            <a:r>
              <a:rPr lang="en-US" sz="1200" dirty="0">
                <a:latin typeface="Bradley Hand" pitchFamily="2" charset="77"/>
              </a:rPr>
              <a:t>Notices to members when info changes</a:t>
            </a:r>
          </a:p>
          <a:p>
            <a:r>
              <a:rPr lang="en-US" sz="1200" dirty="0">
                <a:latin typeface="Bradley Hand" pitchFamily="2" charset="77"/>
              </a:rPr>
              <a:t>IT consultant</a:t>
            </a:r>
          </a:p>
          <a:p>
            <a:r>
              <a:rPr lang="en-US" sz="1200" dirty="0">
                <a:latin typeface="Bradley Hand" pitchFamily="2" charset="77"/>
              </a:rPr>
              <a:t>Marketing</a:t>
            </a:r>
          </a:p>
          <a:p>
            <a:r>
              <a:rPr lang="en-US" sz="1200" dirty="0">
                <a:latin typeface="Bradley Hand" pitchFamily="2" charset="77"/>
              </a:rPr>
              <a:t>Alert notifications</a:t>
            </a:r>
          </a:p>
          <a:p>
            <a:r>
              <a:rPr lang="en-US" sz="1200" dirty="0">
                <a:latin typeface="Bradley Hand" pitchFamily="2" charset="77"/>
              </a:rPr>
              <a:t>Education for our members</a:t>
            </a:r>
          </a:p>
          <a:p>
            <a:r>
              <a:rPr lang="en-US" sz="1200" dirty="0">
                <a:latin typeface="Bradley Hand" pitchFamily="2" charset="77"/>
              </a:rPr>
              <a:t>Website – education</a:t>
            </a:r>
          </a:p>
          <a:p>
            <a:r>
              <a:rPr lang="en-US" sz="1200" dirty="0">
                <a:latin typeface="Bradley Hand" pitchFamily="2" charset="77"/>
              </a:rPr>
              <a:t>Employee education</a:t>
            </a:r>
          </a:p>
          <a:p>
            <a:r>
              <a:rPr lang="en-US" sz="1200" dirty="0">
                <a:latin typeface="Bradley Hand" pitchFamily="2" charset="77"/>
              </a:rPr>
              <a:t>Solid plan in place if it happens</a:t>
            </a:r>
          </a:p>
          <a:p>
            <a:r>
              <a:rPr lang="en-US" sz="1200" dirty="0">
                <a:latin typeface="Bradley Hand" pitchFamily="2" charset="77"/>
              </a:rPr>
              <a:t>Employee training</a:t>
            </a:r>
          </a:p>
          <a:p>
            <a:r>
              <a:rPr lang="en-US" sz="1200" dirty="0">
                <a:latin typeface="Bradley Hand" pitchFamily="2" charset="77"/>
              </a:rPr>
              <a:t>Multifactor login</a:t>
            </a:r>
          </a:p>
          <a:p>
            <a:r>
              <a:rPr lang="en-US" sz="1200" dirty="0">
                <a:latin typeface="Bradley Hand" pitchFamily="2" charset="77"/>
              </a:rPr>
              <a:t>Having the right software &amp;  </a:t>
            </a:r>
          </a:p>
          <a:p>
            <a:r>
              <a:rPr lang="en-US" sz="1200" dirty="0">
                <a:latin typeface="Bradley Hand" pitchFamily="2" charset="77"/>
              </a:rPr>
              <a:t>   understanding of it</a:t>
            </a:r>
          </a:p>
          <a:p>
            <a:r>
              <a:rPr lang="en-US" sz="1200" dirty="0">
                <a:latin typeface="Bradley Hand" pitchFamily="2" charset="77"/>
              </a:rPr>
              <a:t>Hire a police officer in your fraud </a:t>
            </a:r>
          </a:p>
          <a:p>
            <a:r>
              <a:rPr lang="en-US" sz="1200" dirty="0">
                <a:latin typeface="Bradley Hand" pitchFamily="2" charset="77"/>
              </a:rPr>
              <a:t>   department for a different perspective</a:t>
            </a:r>
          </a:p>
          <a:p>
            <a:r>
              <a:rPr lang="en-US" sz="1200" dirty="0">
                <a:latin typeface="Bradley Hand" pitchFamily="2" charset="77"/>
              </a:rPr>
              <a:t>Have designated employees to handle </a:t>
            </a:r>
          </a:p>
          <a:p>
            <a:r>
              <a:rPr lang="en-US" sz="1200" dirty="0">
                <a:latin typeface="Bradley Hand" pitchFamily="2" charset="77"/>
              </a:rPr>
              <a:t>   unusual activities. They will know the </a:t>
            </a:r>
          </a:p>
          <a:p>
            <a:r>
              <a:rPr lang="en-US" sz="1200" dirty="0">
                <a:latin typeface="Bradley Hand" pitchFamily="2" charset="77"/>
              </a:rPr>
              <a:t>   questions to ask.</a:t>
            </a:r>
          </a:p>
          <a:p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Have special people to handle online </a:t>
            </a:r>
          </a:p>
          <a:p>
            <a:r>
              <a:rPr lang="en-US" sz="1200" dirty="0">
                <a:latin typeface="Bradley Hand" pitchFamily="2" charset="77"/>
              </a:rPr>
              <a:t>   opening accounts</a:t>
            </a:r>
          </a:p>
          <a:p>
            <a:r>
              <a:rPr lang="en-US" sz="1200" dirty="0">
                <a:latin typeface="Bradley Hand" pitchFamily="2" charset="77"/>
              </a:rPr>
              <a:t>Outsource cybersecurity</a:t>
            </a:r>
          </a:p>
          <a:p>
            <a:r>
              <a:rPr lang="en-US" sz="1200" dirty="0">
                <a:latin typeface="Bradley Hand" pitchFamily="2" charset="77"/>
              </a:rPr>
              <a:t>Fraud – member education</a:t>
            </a:r>
          </a:p>
          <a:p>
            <a:r>
              <a:rPr lang="en-US" sz="1200" dirty="0">
                <a:latin typeface="Bradley Hand" pitchFamily="2" charset="77"/>
              </a:rPr>
              <a:t>Separating validation process so that </a:t>
            </a:r>
          </a:p>
          <a:p>
            <a:r>
              <a:rPr lang="en-US" sz="1200" dirty="0">
                <a:latin typeface="Bradley Hand" pitchFamily="2" charset="77"/>
              </a:rPr>
              <a:t>  process is done in the cloud – know the </a:t>
            </a:r>
          </a:p>
          <a:p>
            <a:r>
              <a:rPr lang="en-US" sz="1200" dirty="0">
                <a:latin typeface="Bradley Hand" pitchFamily="2" charset="77"/>
              </a:rPr>
              <a:t>  members to help identify fraud, </a:t>
            </a:r>
          </a:p>
          <a:p>
            <a:r>
              <a:rPr lang="en-US" sz="1200" dirty="0">
                <a:latin typeface="Bradley Hand" pitchFamily="2" charset="77"/>
              </a:rPr>
              <a:t>  notification and contact with members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5DEAE-3A65-7BAB-BA04-EF2515FC89EE}"/>
              </a:ext>
            </a:extLst>
          </p:cNvPr>
          <p:cNvSpPr txBox="1"/>
          <p:nvPr/>
        </p:nvSpPr>
        <p:spPr>
          <a:xfrm>
            <a:off x="5876693" y="1294769"/>
            <a:ext cx="37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" pitchFamily="2" charset="77"/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1607D-B118-362B-7267-FB381FDA6DB5}"/>
              </a:ext>
            </a:extLst>
          </p:cNvPr>
          <p:cNvSpPr txBox="1"/>
          <p:nvPr/>
        </p:nvSpPr>
        <p:spPr>
          <a:xfrm rot="12873967">
            <a:off x="48075" y="4491368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C7B0-7615-F2CA-14CE-37D357B01623}"/>
              </a:ext>
            </a:extLst>
          </p:cNvPr>
          <p:cNvSpPr txBox="1"/>
          <p:nvPr/>
        </p:nvSpPr>
        <p:spPr>
          <a:xfrm>
            <a:off x="231228" y="617342"/>
            <a:ext cx="44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Bradley Hand" pitchFamily="2" charset="77"/>
            </a:endParaRPr>
          </a:p>
          <a:p>
            <a:r>
              <a:rPr lang="en-US" b="1" dirty="0">
                <a:latin typeface="Bradley Hand" pitchFamily="2" charset="77"/>
              </a:rPr>
              <a:t>Reducing fraud/enhancing cybersecurity</a:t>
            </a:r>
            <a:endParaRPr lang="en-US" dirty="0">
              <a:latin typeface="Bradley Hand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BC146D3-E03F-DCDA-BB93-7DE1A5602BB2}"/>
                  </a:ext>
                </a:extLst>
              </p14:cNvPr>
              <p14:cNvContentPartPr/>
              <p14:nvPr/>
            </p14:nvContentPartPr>
            <p14:xfrm>
              <a:off x="3319645" y="4795700"/>
              <a:ext cx="1193400" cy="2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BC146D3-E03F-DCDA-BB93-7DE1A5602B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0648" y="4786822"/>
                <a:ext cx="1211035" cy="43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6E70BEF-975E-85FF-E28A-2639955278FB}"/>
                  </a:ext>
                </a:extLst>
              </p14:cNvPr>
              <p14:cNvContentPartPr/>
              <p14:nvPr/>
            </p14:nvContentPartPr>
            <p14:xfrm>
              <a:off x="8580595" y="5179947"/>
              <a:ext cx="509760" cy="865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6E70BEF-975E-85FF-E28A-2639955278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1595" y="5170943"/>
                <a:ext cx="527400" cy="883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B0E5B4-A293-5168-B8BF-166EE110B7D9}"/>
                  </a:ext>
                </a:extLst>
              </p14:cNvPr>
              <p14:cNvContentPartPr/>
              <p14:nvPr/>
            </p14:nvContentPartPr>
            <p14:xfrm>
              <a:off x="8021875" y="5831187"/>
              <a:ext cx="1064520" cy="314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B0E5B4-A293-5168-B8BF-166EE110B7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2872" y="5822187"/>
                <a:ext cx="1082166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B112D88-D3F3-E86C-38BE-19290267275A}"/>
              </a:ext>
            </a:extLst>
          </p:cNvPr>
          <p:cNvGrpSpPr/>
          <p:nvPr/>
        </p:nvGrpSpPr>
        <p:grpSpPr>
          <a:xfrm>
            <a:off x="8281435" y="6129267"/>
            <a:ext cx="809640" cy="517320"/>
            <a:chOff x="8281435" y="6255387"/>
            <a:chExt cx="80964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19B099-4497-80FC-B837-8A4169BDBD9F}"/>
                    </a:ext>
                  </a:extLst>
                </p14:cNvPr>
                <p14:cNvContentPartPr/>
                <p14:nvPr/>
              </p14:nvContentPartPr>
              <p14:xfrm>
                <a:off x="8832955" y="6267627"/>
                <a:ext cx="258120" cy="47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19B099-4497-80FC-B837-8A4169BDBD9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824315" y="6258987"/>
                  <a:ext cx="2757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796AE4-64F6-5A9F-A411-507D196B4603}"/>
                    </a:ext>
                  </a:extLst>
                </p14:cNvPr>
                <p14:cNvContentPartPr/>
                <p14:nvPr/>
              </p14:nvContentPartPr>
              <p14:xfrm>
                <a:off x="8281435" y="6255387"/>
                <a:ext cx="794160" cy="517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796AE4-64F6-5A9F-A411-507D196B46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72435" y="6246747"/>
                  <a:ext cx="811800" cy="53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B0A5DD-0919-1A1B-AB2C-679C3B77946A}"/>
              </a:ext>
            </a:extLst>
          </p:cNvPr>
          <p:cNvGrpSpPr/>
          <p:nvPr/>
        </p:nvGrpSpPr>
        <p:grpSpPr>
          <a:xfrm>
            <a:off x="1404070" y="3014261"/>
            <a:ext cx="56880" cy="119880"/>
            <a:chOff x="1404070" y="3135577"/>
            <a:chExt cx="5688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CC0D054-2876-A55E-CF43-E369F8798399}"/>
                    </a:ext>
                  </a:extLst>
                </p14:cNvPr>
                <p14:cNvContentPartPr/>
                <p14:nvPr/>
              </p14:nvContentPartPr>
              <p14:xfrm>
                <a:off x="1404070" y="3135577"/>
                <a:ext cx="54360" cy="77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CC0D054-2876-A55E-CF43-E369F87983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95070" y="3126577"/>
                  <a:ext cx="72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CF307DC-1C9E-8F98-BFDD-91B8D1EDD88C}"/>
                    </a:ext>
                  </a:extLst>
                </p14:cNvPr>
                <p14:cNvContentPartPr/>
                <p14:nvPr/>
              </p14:nvContentPartPr>
              <p14:xfrm>
                <a:off x="1460590" y="3255097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CF307DC-1C9E-8F98-BFDD-91B8D1EDD88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51590" y="324609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0ECE319-B2F0-5240-1943-4419FE7407E4}"/>
              </a:ext>
            </a:extLst>
          </p:cNvPr>
          <p:cNvSpPr txBox="1"/>
          <p:nvPr/>
        </p:nvSpPr>
        <p:spPr>
          <a:xfrm rot="20682839">
            <a:off x="3003524" y="1276112"/>
            <a:ext cx="57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pic>
        <p:nvPicPr>
          <p:cNvPr id="36" name="Picture 35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97685A83-D58A-1F0A-9D37-CDFD8CAFFDF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247" y="3008612"/>
            <a:ext cx="2650938" cy="17672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3DFF850-818B-53C5-9474-746FC349951B}"/>
                  </a:ext>
                </a:extLst>
              </p14:cNvPr>
              <p14:cNvContentPartPr/>
              <p14:nvPr/>
            </p14:nvContentPartPr>
            <p14:xfrm>
              <a:off x="5942829" y="2959340"/>
              <a:ext cx="2833920" cy="1866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3DFF850-818B-53C5-9474-746FC34995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933829" y="2950340"/>
                <a:ext cx="2851560" cy="188460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12309743-B7C4-EA52-52EB-9D18D62AEDE1}"/>
              </a:ext>
            </a:extLst>
          </p:cNvPr>
          <p:cNvSpPr txBox="1"/>
          <p:nvPr/>
        </p:nvSpPr>
        <p:spPr>
          <a:xfrm rot="20463518">
            <a:off x="2994011" y="4375438"/>
            <a:ext cx="37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" pitchFamily="2" charset="77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15912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6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" grpId="0"/>
      <p:bldP spid="23" grpId="0" build="allAtOnce"/>
      <p:bldP spid="34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8860417-1DEF-EBB9-9BE3-842B3DEF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A6D31-DCB7-3FDD-8CC1-92301EF6BFF6}"/>
              </a:ext>
            </a:extLst>
          </p:cNvPr>
          <p:cNvSpPr txBox="1"/>
          <p:nvPr/>
        </p:nvSpPr>
        <p:spPr>
          <a:xfrm>
            <a:off x="184061" y="759367"/>
            <a:ext cx="8686800" cy="5852160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r>
              <a:rPr lang="en-US" sz="1200" dirty="0">
                <a:latin typeface="Bradley Hand" pitchFamily="2" charset="77"/>
              </a:rPr>
              <a:t>Use staffing agencies</a:t>
            </a:r>
          </a:p>
          <a:p>
            <a:r>
              <a:rPr lang="en-US" sz="1200" dirty="0">
                <a:latin typeface="Bradley Hand" pitchFamily="2" charset="77"/>
              </a:rPr>
              <a:t>Career path, longer services to move up in CU</a:t>
            </a:r>
          </a:p>
          <a:p>
            <a:r>
              <a:rPr lang="en-US" sz="1200" dirty="0">
                <a:latin typeface="Bradley Hand" pitchFamily="2" charset="77"/>
              </a:rPr>
              <a:t>Strong benefits package, possibly flexible benefits to </a:t>
            </a:r>
          </a:p>
          <a:p>
            <a:r>
              <a:rPr lang="en-US" sz="1200" dirty="0">
                <a:latin typeface="Bradley Hand" pitchFamily="2" charset="77"/>
              </a:rPr>
              <a:t>   different employees</a:t>
            </a:r>
          </a:p>
          <a:p>
            <a:r>
              <a:rPr lang="en-US" sz="1200" dirty="0">
                <a:latin typeface="Bradley Hand" pitchFamily="2" charset="77"/>
              </a:rPr>
              <a:t>Geo-fencing</a:t>
            </a:r>
          </a:p>
          <a:p>
            <a:r>
              <a:rPr lang="en-US" sz="1200" dirty="0">
                <a:latin typeface="Bradley Hand" pitchFamily="2" charset="77"/>
              </a:rPr>
              <a:t>Quarterly company parties</a:t>
            </a:r>
          </a:p>
          <a:p>
            <a:r>
              <a:rPr lang="en-US" sz="1200" dirty="0">
                <a:latin typeface="Bradley Hand" pitchFamily="2" charset="77"/>
              </a:rPr>
              <a:t>Awareness of appropriate values</a:t>
            </a:r>
          </a:p>
          <a:p>
            <a:r>
              <a:rPr lang="en-US" sz="1200" dirty="0">
                <a:latin typeface="Bradley Hand" pitchFamily="2" charset="77"/>
              </a:rPr>
              <a:t>Competitive benefits</a:t>
            </a:r>
          </a:p>
          <a:p>
            <a:r>
              <a:rPr lang="en-US" sz="1200" dirty="0">
                <a:latin typeface="Bradley Hand" pitchFamily="2" charset="77"/>
              </a:rPr>
              <a:t>Employee “thank </a:t>
            </a:r>
            <a:r>
              <a:rPr lang="en-US" sz="1200" dirty="0" err="1">
                <a:latin typeface="Bradley Hand" pitchFamily="2" charset="77"/>
              </a:rPr>
              <a:t>yous</a:t>
            </a:r>
            <a:r>
              <a:rPr lang="en-US" sz="1200" dirty="0">
                <a:latin typeface="Bradley Hand" pitchFamily="2" charset="77"/>
              </a:rPr>
              <a:t>”</a:t>
            </a:r>
          </a:p>
          <a:p>
            <a:r>
              <a:rPr lang="en-US" sz="1200" dirty="0">
                <a:latin typeface="Bradley Hand" pitchFamily="2" charset="77"/>
              </a:rPr>
              <a:t>Bonuses &amp; incentives</a:t>
            </a:r>
          </a:p>
          <a:p>
            <a:r>
              <a:rPr lang="en-US" sz="1200" dirty="0">
                <a:latin typeface="Bradley Hand" pitchFamily="2" charset="77"/>
              </a:rPr>
              <a:t>Flex-scheduling (work from home)</a:t>
            </a:r>
          </a:p>
          <a:p>
            <a:r>
              <a:rPr lang="en-US" sz="1200" dirty="0">
                <a:latin typeface="Bradley Hand" pitchFamily="2" charset="77"/>
              </a:rPr>
              <a:t>Remote flexibility for employees</a:t>
            </a:r>
          </a:p>
          <a:p>
            <a:r>
              <a:rPr lang="en-US" sz="1200" dirty="0">
                <a:latin typeface="Bradley Hand" pitchFamily="2" charset="77"/>
              </a:rPr>
              <a:t>Competitive wages/benefits, ensuring that we stay on top of </a:t>
            </a:r>
          </a:p>
          <a:p>
            <a:r>
              <a:rPr lang="en-US" sz="1200" dirty="0">
                <a:latin typeface="Bradley Hand" pitchFamily="2" charset="77"/>
              </a:rPr>
              <a:t>   salary ranges</a:t>
            </a:r>
          </a:p>
          <a:p>
            <a:r>
              <a:rPr lang="en-US" sz="1200" dirty="0">
                <a:latin typeface="Bradley Hand" pitchFamily="2" charset="77"/>
              </a:rPr>
              <a:t>Build out membership program/path for growth development </a:t>
            </a:r>
          </a:p>
          <a:p>
            <a:r>
              <a:rPr lang="en-US" sz="1200" dirty="0">
                <a:latin typeface="Bradley Hand" pitchFamily="2" charset="77"/>
              </a:rPr>
              <a:t>   for employees</a:t>
            </a:r>
          </a:p>
          <a:p>
            <a:r>
              <a:rPr lang="en-US" sz="1200" dirty="0">
                <a:latin typeface="Bradley Hand" pitchFamily="2" charset="77"/>
              </a:rPr>
              <a:t>Cross training efforts to expose employee to other parts</a:t>
            </a:r>
          </a:p>
          <a:p>
            <a:r>
              <a:rPr lang="en-US" sz="1200" dirty="0">
                <a:latin typeface="Bradley Hand" pitchFamily="2" charset="77"/>
              </a:rPr>
              <a:t>   of the organization</a:t>
            </a:r>
          </a:p>
          <a:p>
            <a:r>
              <a:rPr lang="en-US" sz="1200" dirty="0">
                <a:latin typeface="Bradley Hand" pitchFamily="2" charset="77"/>
              </a:rPr>
              <a:t>Internship program</a:t>
            </a:r>
          </a:p>
          <a:p>
            <a:r>
              <a:rPr lang="en-US" sz="1200" dirty="0">
                <a:latin typeface="Bradley Hand" pitchFamily="2" charset="77"/>
              </a:rPr>
              <a:t>Graduated PTO</a:t>
            </a:r>
          </a:p>
          <a:p>
            <a:r>
              <a:rPr lang="en-US" sz="1200" dirty="0">
                <a:latin typeface="Bradley Hand" pitchFamily="2" charset="77"/>
              </a:rPr>
              <a:t>Rewards/bonuses</a:t>
            </a:r>
          </a:p>
          <a:p>
            <a:r>
              <a:rPr lang="en-US" sz="1200" dirty="0">
                <a:latin typeface="Bradley Hand" pitchFamily="2" charset="77"/>
              </a:rPr>
              <a:t>Referral bonus</a:t>
            </a:r>
          </a:p>
          <a:p>
            <a:r>
              <a:rPr lang="en-US" sz="1200" dirty="0">
                <a:latin typeface="Bradley Hand" pitchFamily="2" charset="77"/>
              </a:rPr>
              <a:t>Attractive 401(k)</a:t>
            </a:r>
          </a:p>
          <a:p>
            <a:r>
              <a:rPr lang="en-US" sz="1200" dirty="0">
                <a:latin typeface="Bradley Hand" pitchFamily="2" charset="77"/>
              </a:rPr>
              <a:t>Pay market rate – proactive vs. reactive</a:t>
            </a:r>
          </a:p>
          <a:p>
            <a:r>
              <a:rPr lang="en-US" sz="1200" dirty="0">
                <a:latin typeface="Bradley Hand" pitchFamily="2" charset="77"/>
              </a:rPr>
              <a:t>Open to remote for some positions</a:t>
            </a:r>
          </a:p>
          <a:p>
            <a:r>
              <a:rPr lang="en-US" sz="1200" dirty="0">
                <a:latin typeface="Bradley Hand" pitchFamily="2" charset="77"/>
              </a:rPr>
              <a:t>Competitive wages</a:t>
            </a:r>
          </a:p>
          <a:p>
            <a:r>
              <a:rPr lang="en-US" sz="1200" dirty="0">
                <a:latin typeface="Bradley Hand" pitchFamily="2" charset="77"/>
              </a:rPr>
              <a:t>Benefits</a:t>
            </a:r>
          </a:p>
          <a:p>
            <a:r>
              <a:rPr lang="en-US" sz="1200" dirty="0">
                <a:latin typeface="Bradley Hand" pitchFamily="2" charset="77"/>
              </a:rPr>
              <a:t>Potential mobility</a:t>
            </a:r>
          </a:p>
          <a:p>
            <a:r>
              <a:rPr lang="en-US" sz="1200" dirty="0">
                <a:latin typeface="Bradley Hand" pitchFamily="2" charset="77"/>
              </a:rPr>
              <a:t>Relaxed/friendly workplace</a:t>
            </a:r>
          </a:p>
          <a:p>
            <a:r>
              <a:rPr lang="en-US" sz="1200" dirty="0">
                <a:latin typeface="Bradley Hand" pitchFamily="2" charset="77"/>
              </a:rPr>
              <a:t>Relaxing dress code</a:t>
            </a:r>
          </a:p>
          <a:p>
            <a:r>
              <a:rPr lang="en-US" sz="1200" dirty="0">
                <a:latin typeface="Bradley Hand" pitchFamily="2" charset="77"/>
              </a:rPr>
              <a:t>PTO</a:t>
            </a:r>
          </a:p>
          <a:p>
            <a:r>
              <a:rPr lang="en-US" sz="1200" dirty="0">
                <a:latin typeface="Bradley Hand" pitchFamily="2" charset="77"/>
              </a:rPr>
              <a:t>Flexible work schedules</a:t>
            </a:r>
          </a:p>
          <a:p>
            <a:r>
              <a:rPr lang="en-US" sz="1200" dirty="0">
                <a:latin typeface="Bradley Hand" pitchFamily="2" charset="77"/>
              </a:rPr>
              <a:t>Adjusting pay</a:t>
            </a:r>
          </a:p>
          <a:p>
            <a:r>
              <a:rPr lang="en-US" sz="1200" dirty="0">
                <a:latin typeface="Bradley Hand" pitchFamily="2" charset="77"/>
              </a:rPr>
              <a:t>Promotions for key employees</a:t>
            </a:r>
          </a:p>
          <a:p>
            <a:r>
              <a:rPr lang="en-US" sz="1200" dirty="0">
                <a:latin typeface="Bradley Hand" pitchFamily="2" charset="77"/>
              </a:rPr>
              <a:t>Be willing to work remote or hybrid</a:t>
            </a:r>
          </a:p>
          <a:p>
            <a:r>
              <a:rPr lang="en-US" sz="1200" dirty="0">
                <a:latin typeface="Bradley Hand" pitchFamily="2" charset="77"/>
              </a:rPr>
              <a:t>Competitive salaries &amp; benefits</a:t>
            </a:r>
          </a:p>
          <a:p>
            <a:r>
              <a:rPr lang="en-US" sz="1200" dirty="0">
                <a:latin typeface="Bradley Hand" pitchFamily="2" charset="77"/>
              </a:rPr>
              <a:t>Know what benefits are wanted</a:t>
            </a:r>
          </a:p>
          <a:p>
            <a:r>
              <a:rPr lang="en-US" sz="1200" dirty="0">
                <a:latin typeface="Bradley Hand" pitchFamily="2" charset="77"/>
              </a:rPr>
              <a:t>Provide cell phones for employee</a:t>
            </a:r>
          </a:p>
          <a:p>
            <a:r>
              <a:rPr lang="en-US" sz="1200" dirty="0">
                <a:latin typeface="Bradley Hand" pitchFamily="2" charset="77"/>
              </a:rPr>
              <a:t>Sign-on bonuses</a:t>
            </a:r>
          </a:p>
          <a:p>
            <a:r>
              <a:rPr lang="en-US" sz="1200" dirty="0">
                <a:latin typeface="Bradley Hand" pitchFamily="2" charset="77"/>
              </a:rPr>
              <a:t>Have a rewards program: perfect attendance, getting work done</a:t>
            </a:r>
          </a:p>
          <a:p>
            <a:r>
              <a:rPr lang="en-US" sz="1200" dirty="0">
                <a:latin typeface="Bradley Hand" pitchFamily="2" charset="77"/>
              </a:rPr>
              <a:t>If they have to be in office, provide an allowance if gas prices  </a:t>
            </a:r>
          </a:p>
          <a:p>
            <a:r>
              <a:rPr lang="en-US" sz="1200" dirty="0">
                <a:latin typeface="Bradley Hand" pitchFamily="2" charset="77"/>
              </a:rPr>
              <a:t>   are above a certain level</a:t>
            </a:r>
          </a:p>
          <a:p>
            <a:r>
              <a:rPr lang="en-US" sz="1200" dirty="0">
                <a:latin typeface="Bradley Hand" pitchFamily="2" charset="77"/>
              </a:rPr>
              <a:t>Good training program</a:t>
            </a:r>
          </a:p>
          <a:p>
            <a:r>
              <a:rPr lang="en-US" sz="1200" dirty="0">
                <a:latin typeface="Bradley Hand" pitchFamily="2" charset="77"/>
              </a:rPr>
              <a:t>Offer competitive package</a:t>
            </a:r>
          </a:p>
          <a:p>
            <a:r>
              <a:rPr lang="en-US" sz="1200" dirty="0">
                <a:latin typeface="Bradley Hand" pitchFamily="2" charset="77"/>
              </a:rPr>
              <a:t>Flex package for hours in house/at home</a:t>
            </a:r>
          </a:p>
          <a:p>
            <a:r>
              <a:rPr lang="en-US" sz="1200" dirty="0">
                <a:latin typeface="Bradley Hand" pitchFamily="2" charset="77"/>
              </a:rPr>
              <a:t>Staff analysis to identify strengths &amp; interest</a:t>
            </a:r>
          </a:p>
          <a:p>
            <a:r>
              <a:rPr lang="en-US" sz="1200" dirty="0">
                <a:latin typeface="Bradley Hand" pitchFamily="2" charset="77"/>
              </a:rPr>
              <a:t>Incentives</a:t>
            </a:r>
          </a:p>
          <a:p>
            <a:r>
              <a:rPr lang="en-US" sz="1200" dirty="0">
                <a:latin typeface="Bradley Hand" pitchFamily="2" charset="77"/>
              </a:rPr>
              <a:t>Team building</a:t>
            </a:r>
          </a:p>
          <a:p>
            <a:r>
              <a:rPr lang="en-US" sz="1200" dirty="0">
                <a:latin typeface="Bradley Hand" pitchFamily="2" charset="77"/>
              </a:rPr>
              <a:t>Loosening dress code/jeans daily</a:t>
            </a:r>
          </a:p>
          <a:p>
            <a:r>
              <a:rPr lang="en-US" sz="1200" dirty="0">
                <a:latin typeface="Bradley Hand" pitchFamily="2" charset="77"/>
              </a:rPr>
              <a:t>Better benefits </a:t>
            </a:r>
          </a:p>
          <a:p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endParaRPr lang="en-US" sz="1200" dirty="0"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endParaRPr lang="en-US" sz="1100" dirty="0">
              <a:latin typeface="Bradley Hand" pitchFamily="2" charset="77"/>
            </a:endParaRPr>
          </a:p>
          <a:p>
            <a:endParaRPr lang="en-US" sz="1100" dirty="0">
              <a:latin typeface="Bradley Hand" pitchFamily="2" charset="77"/>
            </a:endParaRPr>
          </a:p>
          <a:p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5DEAE-3A65-7BAB-BA04-EF2515FC89EE}"/>
              </a:ext>
            </a:extLst>
          </p:cNvPr>
          <p:cNvSpPr txBox="1"/>
          <p:nvPr/>
        </p:nvSpPr>
        <p:spPr>
          <a:xfrm>
            <a:off x="4363155" y="1683833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5580D-14DF-35AD-8704-649829C4537D}"/>
              </a:ext>
            </a:extLst>
          </p:cNvPr>
          <p:cNvSpPr txBox="1"/>
          <p:nvPr/>
        </p:nvSpPr>
        <p:spPr>
          <a:xfrm rot="21063379">
            <a:off x="4309175" y="3110240"/>
            <a:ext cx="36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1607D-B118-362B-7267-FB381FDA6DB5}"/>
              </a:ext>
            </a:extLst>
          </p:cNvPr>
          <p:cNvSpPr txBox="1"/>
          <p:nvPr/>
        </p:nvSpPr>
        <p:spPr>
          <a:xfrm rot="12873967">
            <a:off x="7634" y="4657784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C7B0-7615-F2CA-14CE-37D357B01623}"/>
              </a:ext>
            </a:extLst>
          </p:cNvPr>
          <p:cNvSpPr txBox="1"/>
          <p:nvPr/>
        </p:nvSpPr>
        <p:spPr>
          <a:xfrm>
            <a:off x="191627" y="759367"/>
            <a:ext cx="417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" pitchFamily="2" charset="77"/>
              </a:rPr>
              <a:t>Attracting/retaining qualified talent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F35C-01F6-C2D3-F5CD-4B5D4FE7F0A8}"/>
              </a:ext>
            </a:extLst>
          </p:cNvPr>
          <p:cNvSpPr txBox="1"/>
          <p:nvPr/>
        </p:nvSpPr>
        <p:spPr>
          <a:xfrm>
            <a:off x="19063" y="2607722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FADA7-3F98-6357-7572-391EFBDCBF09}"/>
              </a:ext>
            </a:extLst>
          </p:cNvPr>
          <p:cNvSpPr txBox="1"/>
          <p:nvPr/>
        </p:nvSpPr>
        <p:spPr>
          <a:xfrm>
            <a:off x="4487934" y="4804835"/>
            <a:ext cx="32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" pitchFamily="2" charset="77"/>
              </a:rPr>
              <a:t>Growing CU membership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2DA12-7C6D-709C-C617-4D3A56380056}"/>
              </a:ext>
            </a:extLst>
          </p:cNvPr>
          <p:cNvSpPr txBox="1"/>
          <p:nvPr/>
        </p:nvSpPr>
        <p:spPr>
          <a:xfrm>
            <a:off x="4516226" y="5153336"/>
            <a:ext cx="43927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radley Hand" pitchFamily="2" charset="77"/>
              </a:rPr>
              <a:t>Online visual contact with members</a:t>
            </a:r>
          </a:p>
          <a:p>
            <a:r>
              <a:rPr lang="en-US" sz="1200" dirty="0">
                <a:latin typeface="Bradley Hand" pitchFamily="2" charset="77"/>
              </a:rPr>
              <a:t>Non-member loans to build relationship to become members</a:t>
            </a:r>
          </a:p>
          <a:p>
            <a:r>
              <a:rPr lang="en-US" sz="1200" dirty="0">
                <a:latin typeface="Bradley Hand" pitchFamily="2" charset="77"/>
              </a:rPr>
              <a:t>Training for new members in buying first</a:t>
            </a:r>
          </a:p>
          <a:p>
            <a:r>
              <a:rPr lang="en-US" sz="1200" dirty="0">
                <a:latin typeface="Bradley Hand" pitchFamily="2" charset="77"/>
              </a:rPr>
              <a:t>Common bond expansion</a:t>
            </a:r>
          </a:p>
          <a:p>
            <a:r>
              <a:rPr lang="en-US" sz="1200" dirty="0">
                <a:latin typeface="Bradley Hand" pitchFamily="2" charset="77"/>
              </a:rPr>
              <a:t>More giveaways/marketing to retain current membership due </a:t>
            </a:r>
          </a:p>
          <a:p>
            <a:r>
              <a:rPr lang="en-US" sz="1200" dirty="0">
                <a:latin typeface="Bradley Hand" pitchFamily="2" charset="77"/>
              </a:rPr>
              <a:t>   to a struggle with growth</a:t>
            </a:r>
          </a:p>
          <a:p>
            <a:r>
              <a:rPr lang="en-US" sz="1200" dirty="0">
                <a:latin typeface="Bradley Hand" pitchFamily="2" charset="77"/>
              </a:rPr>
              <a:t>Brand 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36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1" grpId="0"/>
      <p:bldP spid="23" grpId="0" build="allAtOnce"/>
      <p:bldP spid="2" grpId="0"/>
      <p:bldP spid="4" grpId="0" build="allAtOnce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8860417-1DEF-EBB9-9BE3-842B3DEF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A6D31-DCB7-3FDD-8CC1-92301EF6BFF6}"/>
              </a:ext>
            </a:extLst>
          </p:cNvPr>
          <p:cNvSpPr txBox="1"/>
          <p:nvPr/>
        </p:nvSpPr>
        <p:spPr>
          <a:xfrm>
            <a:off x="267156" y="1317144"/>
            <a:ext cx="8575437" cy="5120640"/>
          </a:xfrm>
          <a:prstGeom prst="rect">
            <a:avLst/>
          </a:prstGeom>
          <a:noFill/>
        </p:spPr>
        <p:txBody>
          <a:bodyPr wrap="square" numCol="3" spcCol="182880" rtlCol="0">
            <a:spAutoFit/>
          </a:bodyPr>
          <a:lstStyle/>
          <a:p>
            <a:r>
              <a:rPr lang="en-US" sz="1200" dirty="0">
                <a:latin typeface="Bradley Hand" pitchFamily="2" charset="77"/>
              </a:rPr>
              <a:t>Socials for current select employee </a:t>
            </a:r>
          </a:p>
          <a:p>
            <a:r>
              <a:rPr lang="en-US" sz="1200" dirty="0">
                <a:latin typeface="Bradley Hand" pitchFamily="2" charset="77"/>
              </a:rPr>
              <a:t>   groups (SEGs)</a:t>
            </a:r>
          </a:p>
          <a:p>
            <a:r>
              <a:rPr lang="en-US" sz="1200" dirty="0">
                <a:latin typeface="Bradley Hand" pitchFamily="2" charset="77"/>
              </a:rPr>
              <a:t>Geo-targeting member opportunities </a:t>
            </a:r>
          </a:p>
          <a:p>
            <a:r>
              <a:rPr lang="en-US" sz="1200" dirty="0">
                <a:latin typeface="Bradley Hand" pitchFamily="2" charset="77"/>
              </a:rPr>
              <a:t>   around branches</a:t>
            </a:r>
          </a:p>
          <a:p>
            <a:r>
              <a:rPr lang="en-US" sz="1200" dirty="0">
                <a:latin typeface="Bradley Hand" pitchFamily="2" charset="77"/>
              </a:rPr>
              <a:t>Dealer finance – outbound calling </a:t>
            </a:r>
          </a:p>
          <a:p>
            <a:r>
              <a:rPr lang="en-US" sz="1200" dirty="0">
                <a:latin typeface="Bradley Hand" pitchFamily="2" charset="77"/>
              </a:rPr>
              <a:t>   (member development calls from </a:t>
            </a:r>
          </a:p>
          <a:p>
            <a:r>
              <a:rPr lang="en-US" sz="1200" dirty="0">
                <a:latin typeface="Bradley Hand" pitchFamily="2" charset="77"/>
              </a:rPr>
              <a:t>   contact center)</a:t>
            </a:r>
          </a:p>
          <a:p>
            <a:r>
              <a:rPr lang="en-US" sz="1200" dirty="0">
                <a:latin typeface="Bradley Hand" pitchFamily="2" charset="77"/>
              </a:rPr>
              <a:t>Easy-to-open accounts</a:t>
            </a:r>
          </a:p>
          <a:p>
            <a:r>
              <a:rPr lang="en-US" sz="1200" dirty="0">
                <a:latin typeface="Bradley Hand" pitchFamily="2" charset="77"/>
              </a:rPr>
              <a:t>Refer a friend – building membership </a:t>
            </a:r>
          </a:p>
          <a:p>
            <a:r>
              <a:rPr lang="en-US" sz="1200" dirty="0">
                <a:latin typeface="Bradley Hand" pitchFamily="2" charset="77"/>
              </a:rPr>
              <a:t>   through incentives</a:t>
            </a:r>
          </a:p>
          <a:p>
            <a:r>
              <a:rPr lang="en-US" sz="1200" dirty="0">
                <a:latin typeface="Bradley Hand" pitchFamily="2" charset="77"/>
              </a:rPr>
              <a:t>Value-add of what we offer to members </a:t>
            </a:r>
          </a:p>
          <a:p>
            <a:r>
              <a:rPr lang="en-US" sz="1200" dirty="0">
                <a:latin typeface="Bradley Hand" pitchFamily="2" charset="77"/>
              </a:rPr>
              <a:t>   to retain/build loyalty – top tier </a:t>
            </a:r>
          </a:p>
          <a:p>
            <a:r>
              <a:rPr lang="en-US" sz="1200" dirty="0">
                <a:latin typeface="Bradley Hand" pitchFamily="2" charset="77"/>
              </a:rPr>
              <a:t>   experience</a:t>
            </a:r>
          </a:p>
          <a:p>
            <a:r>
              <a:rPr lang="en-US" sz="1200" dirty="0">
                <a:latin typeface="Bradley Hand" pitchFamily="2" charset="77"/>
              </a:rPr>
              <a:t>Branches still matter – ensuring that </a:t>
            </a:r>
          </a:p>
          <a:p>
            <a:r>
              <a:rPr lang="en-US" sz="1200" dirty="0">
                <a:latin typeface="Bradley Hand" pitchFamily="2" charset="77"/>
              </a:rPr>
              <a:t>   what members see is </a:t>
            </a:r>
          </a:p>
          <a:p>
            <a:r>
              <a:rPr lang="en-US" sz="1200" dirty="0">
                <a:latin typeface="Bradley Hand" pitchFamily="2" charset="77"/>
              </a:rPr>
              <a:t>   impactful/promotes our brand</a:t>
            </a:r>
          </a:p>
          <a:p>
            <a:r>
              <a:rPr lang="en-US" sz="1200" dirty="0">
                <a:latin typeface="Bradley Hand" pitchFamily="2" charset="77"/>
              </a:rPr>
              <a:t>New money/young programs</a:t>
            </a:r>
          </a:p>
          <a:p>
            <a:r>
              <a:rPr lang="en-US" sz="1200" dirty="0">
                <a:latin typeface="Bradley Hand" pitchFamily="2" charset="77"/>
              </a:rPr>
              <a:t>Young age group: attractions, </a:t>
            </a:r>
          </a:p>
          <a:p>
            <a:r>
              <a:rPr lang="en-US" sz="1200" dirty="0">
                <a:latin typeface="Bradley Hand" pitchFamily="2" charset="77"/>
              </a:rPr>
              <a:t>   Bitcoin/other, offerings – money </a:t>
            </a:r>
          </a:p>
          <a:p>
            <a:r>
              <a:rPr lang="en-US" sz="1200" dirty="0">
                <a:latin typeface="Bradley Hand" pitchFamily="2" charset="77"/>
              </a:rPr>
              <a:t>   management, partner with </a:t>
            </a:r>
            <a:r>
              <a:rPr lang="en-US" sz="1200" dirty="0" err="1">
                <a:latin typeface="Bradley Hand" pitchFamily="2" charset="77"/>
              </a:rPr>
              <a:t>fintechs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Rewards – debit attraction, checking</a:t>
            </a:r>
          </a:p>
          <a:p>
            <a:r>
              <a:rPr lang="en-US" sz="1200" dirty="0">
                <a:latin typeface="Bradley Hand" pitchFamily="2" charset="77"/>
              </a:rPr>
              <a:t>Refer a friend promotion … - both </a:t>
            </a:r>
          </a:p>
          <a:p>
            <a:r>
              <a:rPr lang="en-US" sz="1200" dirty="0">
                <a:latin typeface="Bradley Hand" pitchFamily="2" charset="77"/>
              </a:rPr>
              <a:t>Social media ads</a:t>
            </a:r>
          </a:p>
          <a:p>
            <a:r>
              <a:rPr lang="en-US" sz="1200" dirty="0">
                <a:latin typeface="Bradley Hand" pitchFamily="2" charset="77"/>
              </a:rPr>
              <a:t>Business development</a:t>
            </a:r>
          </a:p>
          <a:p>
            <a:r>
              <a:rPr lang="en-US" sz="1200" dirty="0">
                <a:latin typeface="Bradley Hand" pitchFamily="2" charset="77"/>
              </a:rPr>
              <a:t>Field of membership expansion</a:t>
            </a:r>
          </a:p>
          <a:p>
            <a:r>
              <a:rPr lang="en-US" sz="1200" dirty="0">
                <a:latin typeface="Bradley Hand" pitchFamily="2" charset="77"/>
              </a:rPr>
              <a:t>Customer service/word of mouth</a:t>
            </a:r>
          </a:p>
          <a:p>
            <a:r>
              <a:rPr lang="en-US" sz="1200" dirty="0">
                <a:latin typeface="Bradley Hand" pitchFamily="2" charset="77"/>
              </a:rPr>
              <a:t>Expand membership qualifications</a:t>
            </a:r>
          </a:p>
          <a:p>
            <a:r>
              <a:rPr lang="en-US" sz="1200" dirty="0">
                <a:latin typeface="Bradley Hand" pitchFamily="2" charset="77"/>
              </a:rPr>
              <a:t>Loan product options</a:t>
            </a:r>
          </a:p>
          <a:p>
            <a:r>
              <a:rPr lang="en-US" sz="1200" dirty="0">
                <a:latin typeface="Bradley Hand" pitchFamily="2" charset="77"/>
              </a:rPr>
              <a:t>Federal grants</a:t>
            </a:r>
          </a:p>
          <a:p>
            <a:r>
              <a:rPr lang="en-US" sz="1200" dirty="0">
                <a:latin typeface="Bradley Hand" pitchFamily="2" charset="77"/>
              </a:rPr>
              <a:t>Attend community events/community </a:t>
            </a:r>
          </a:p>
          <a:p>
            <a:r>
              <a:rPr lang="en-US" sz="1200" dirty="0">
                <a:latin typeface="Bradley Hand" pitchFamily="2" charset="77"/>
              </a:rPr>
              <a:t>   development</a:t>
            </a:r>
          </a:p>
          <a:p>
            <a:r>
              <a:rPr lang="en-US" sz="1200" dirty="0">
                <a:latin typeface="Bradley Hand" pitchFamily="2" charset="77"/>
              </a:rPr>
              <a:t>Conversion from state to federal charter</a:t>
            </a:r>
          </a:p>
          <a:p>
            <a:r>
              <a:rPr lang="en-US" sz="1200" dirty="0">
                <a:latin typeface="Bradley Hand" pitchFamily="2" charset="77"/>
              </a:rPr>
              <a:t>Focus on current membership</a:t>
            </a:r>
          </a:p>
          <a:p>
            <a:r>
              <a:rPr lang="en-US" sz="1200" dirty="0">
                <a:latin typeface="Bradley Hand" pitchFamily="2" charset="77"/>
              </a:rPr>
              <a:t>Incentive for referrals</a:t>
            </a:r>
          </a:p>
          <a:p>
            <a:r>
              <a:rPr lang="en-US" sz="1200" dirty="0">
                <a:latin typeface="Bradley Hand" pitchFamily="2" charset="77"/>
              </a:rPr>
              <a:t>Marketing</a:t>
            </a:r>
          </a:p>
          <a:p>
            <a:r>
              <a:rPr lang="en-US" sz="1200" dirty="0">
                <a:latin typeface="Bradley Hand" pitchFamily="2" charset="77"/>
              </a:rPr>
              <a:t>Improve technology</a:t>
            </a:r>
          </a:p>
          <a:p>
            <a:r>
              <a:rPr lang="en-US" sz="1200" dirty="0">
                <a:latin typeface="Bradley Hand" pitchFamily="2" charset="77"/>
              </a:rPr>
              <a:t>Physical presence in areas with low </a:t>
            </a:r>
          </a:p>
          <a:p>
            <a:r>
              <a:rPr lang="en-US" sz="1200" dirty="0">
                <a:latin typeface="Bradley Hand" pitchFamily="2" charset="77"/>
              </a:rPr>
              <a:t>   membership</a:t>
            </a:r>
          </a:p>
          <a:p>
            <a:r>
              <a:rPr lang="en-US" sz="1200" dirty="0">
                <a:latin typeface="Bradley Hand" pitchFamily="2" charset="77"/>
              </a:rPr>
              <a:t>Incentives to bring in new members</a:t>
            </a:r>
          </a:p>
          <a:p>
            <a:r>
              <a:rPr lang="en-US" sz="1200" dirty="0">
                <a:latin typeface="Bradley Hand" pitchFamily="2" charset="77"/>
              </a:rPr>
              <a:t>Create products for young people</a:t>
            </a:r>
          </a:p>
          <a:p>
            <a:r>
              <a:rPr lang="en-US" sz="1200" dirty="0">
                <a:latin typeface="Bradley Hand" pitchFamily="2" charset="77"/>
              </a:rPr>
              <a:t>Technology that attracts &amp; promotes </a:t>
            </a:r>
          </a:p>
          <a:p>
            <a:r>
              <a:rPr lang="en-US" sz="1200" dirty="0">
                <a:latin typeface="Bradley Hand" pitchFamily="2" charset="77"/>
              </a:rPr>
              <a:t>   that technology</a:t>
            </a:r>
          </a:p>
          <a:p>
            <a:r>
              <a:rPr lang="en-US" sz="1200" dirty="0">
                <a:latin typeface="Bradley Hand" pitchFamily="2" charset="77"/>
              </a:rPr>
              <a:t>Get into the schools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5DEAE-3A65-7BAB-BA04-EF2515FC89EE}"/>
              </a:ext>
            </a:extLst>
          </p:cNvPr>
          <p:cNvSpPr txBox="1"/>
          <p:nvPr/>
        </p:nvSpPr>
        <p:spPr>
          <a:xfrm>
            <a:off x="2930649" y="4229939"/>
            <a:ext cx="37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radley Hand" pitchFamily="2" charset="77"/>
              </a:rPr>
              <a:t>*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1607D-B118-362B-7267-FB381FDA6DB5}"/>
              </a:ext>
            </a:extLst>
          </p:cNvPr>
          <p:cNvSpPr txBox="1"/>
          <p:nvPr/>
        </p:nvSpPr>
        <p:spPr>
          <a:xfrm rot="12873967">
            <a:off x="82598" y="4311613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ECE319-B2F0-5240-1943-4419FE7407E4}"/>
              </a:ext>
            </a:extLst>
          </p:cNvPr>
          <p:cNvSpPr txBox="1"/>
          <p:nvPr/>
        </p:nvSpPr>
        <p:spPr>
          <a:xfrm rot="20682839">
            <a:off x="2985700" y="1295086"/>
            <a:ext cx="57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pic>
        <p:nvPicPr>
          <p:cNvPr id="4" name="Picture 3" descr="A person speaking into a microphone&#10;&#10;Description automatically generated">
            <a:extLst>
              <a:ext uri="{FF2B5EF4-FFF2-40B4-BE49-F238E27FC236}">
                <a16:creationId xmlns:a16="http://schemas.microsoft.com/office/drawing/2014/main" id="{28308FE9-D1CD-23F1-4606-9CA4A2BAE3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7413" y="1437017"/>
            <a:ext cx="2859431" cy="2440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B51F5A-18F9-3BC8-9945-EC1B75246D59}"/>
              </a:ext>
            </a:extLst>
          </p:cNvPr>
          <p:cNvSpPr txBox="1"/>
          <p:nvPr/>
        </p:nvSpPr>
        <p:spPr>
          <a:xfrm>
            <a:off x="3145490" y="4239821"/>
            <a:ext cx="569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radley Hand" pitchFamily="2" charset="77"/>
              </a:rPr>
              <a:t>Partner with other organizations: Blood institute, Meals on Wheels, schools – </a:t>
            </a:r>
          </a:p>
          <a:p>
            <a:r>
              <a:rPr lang="en-US" sz="1200" dirty="0">
                <a:latin typeface="Bradley Hand" pitchFamily="2" charset="77"/>
              </a:rPr>
              <a:t>Brand awareness</a:t>
            </a:r>
          </a:p>
          <a:p>
            <a:r>
              <a:rPr lang="en-US" sz="1200" dirty="0">
                <a:latin typeface="Bradley Hand" pitchFamily="2" charset="77"/>
              </a:rPr>
              <a:t>Updated technology offered to members</a:t>
            </a:r>
          </a:p>
          <a:p>
            <a:r>
              <a:rPr lang="en-US" sz="1200" dirty="0">
                <a:latin typeface="Bradley Hand" pitchFamily="2" charset="77"/>
              </a:rPr>
              <a:t>Members and member groups – unions, groups, previous SEGs, new partners</a:t>
            </a:r>
          </a:p>
          <a:p>
            <a:r>
              <a:rPr lang="en-US" sz="1200" dirty="0">
                <a:latin typeface="Bradley Hand" pitchFamily="2" charset="77"/>
              </a:rPr>
              <a:t>Financial education through school districts (brunch inside high school and </a:t>
            </a:r>
          </a:p>
          <a:p>
            <a:r>
              <a:rPr lang="en-US" sz="1200" dirty="0">
                <a:latin typeface="Bradley Hand" pitchFamily="2" charset="77"/>
              </a:rPr>
              <a:t>   education at junior college</a:t>
            </a:r>
          </a:p>
          <a:p>
            <a:r>
              <a:rPr lang="en-US" sz="1200" dirty="0">
                <a:latin typeface="Bradley Hand" pitchFamily="2" charset="77"/>
              </a:rPr>
              <a:t>Community involvement</a:t>
            </a:r>
          </a:p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64412-DC09-39FF-7B43-3919D573612A}"/>
              </a:ext>
            </a:extLst>
          </p:cNvPr>
          <p:cNvSpPr txBox="1"/>
          <p:nvPr/>
        </p:nvSpPr>
        <p:spPr>
          <a:xfrm rot="21217235">
            <a:off x="7723191" y="4367753"/>
            <a:ext cx="1123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radley Hand" pitchFamily="2" charset="77"/>
              </a:rPr>
              <a:t>supply drives</a:t>
            </a: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F890F7-7BB1-D584-7D48-85742EB27BBC}"/>
              </a:ext>
            </a:extLst>
          </p:cNvPr>
          <p:cNvSpPr txBox="1"/>
          <p:nvPr/>
        </p:nvSpPr>
        <p:spPr>
          <a:xfrm rot="21378765">
            <a:off x="350093" y="730375"/>
            <a:ext cx="271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Bradley Hand" pitchFamily="2" charset="77"/>
              </a:rPr>
              <a:t>Growing CU membership</a:t>
            </a:r>
          </a:p>
          <a:p>
            <a:r>
              <a:rPr lang="en-US" sz="1400" dirty="0">
                <a:latin typeface="Bradley Hand" pitchFamily="2" charset="77"/>
              </a:rPr>
              <a:t>continued from page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5B8DD6-D903-DDE5-C6FA-98E2526D30D2}"/>
                  </a:ext>
                </a:extLst>
              </p14:cNvPr>
              <p14:cNvContentPartPr/>
              <p14:nvPr/>
            </p14:nvContentPartPr>
            <p14:xfrm>
              <a:off x="2207520" y="1100797"/>
              <a:ext cx="174240" cy="209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5B8DD6-D903-DDE5-C6FA-98E2526D30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8880" y="1091797"/>
                <a:ext cx="1918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233121-AB66-AD6A-A93F-7396AE8D25AF}"/>
                  </a:ext>
                </a:extLst>
              </p14:cNvPr>
              <p14:cNvContentPartPr/>
              <p14:nvPr/>
            </p14:nvContentPartPr>
            <p14:xfrm>
              <a:off x="7830720" y="4537842"/>
              <a:ext cx="897480" cy="15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233121-AB66-AD6A-A93F-7396AE8D25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1720" y="4529202"/>
                <a:ext cx="9151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23371D0-45B4-139C-2F71-D6D01C76E4F5}"/>
                  </a:ext>
                </a:extLst>
              </p14:cNvPr>
              <p14:cNvContentPartPr/>
              <p14:nvPr/>
            </p14:nvContentPartPr>
            <p14:xfrm>
              <a:off x="8204040" y="4613802"/>
              <a:ext cx="567000" cy="92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23371D0-45B4-139C-2F71-D6D01C76E4F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95400" y="4605162"/>
                <a:ext cx="584640" cy="1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350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50"/>
                            </p:stCondLst>
                            <p:childTnLst>
                              <p:par>
                                <p:cTn id="4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5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" grpId="0"/>
      <p:bldP spid="34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8860417-1DEF-EBB9-9BE3-842B3DEF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A6D31-DCB7-3FDD-8CC1-92301EF6BFF6}"/>
              </a:ext>
            </a:extLst>
          </p:cNvPr>
          <p:cNvSpPr txBox="1"/>
          <p:nvPr/>
        </p:nvSpPr>
        <p:spPr>
          <a:xfrm>
            <a:off x="184061" y="759367"/>
            <a:ext cx="8778240" cy="5852160"/>
          </a:xfrm>
          <a:prstGeom prst="rect">
            <a:avLst/>
          </a:prstGeom>
          <a:noFill/>
        </p:spPr>
        <p:txBody>
          <a:bodyPr wrap="square" numCol="3" spcCol="18288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r>
              <a:rPr lang="en-US" sz="1200" dirty="0">
                <a:latin typeface="Bradley Hand" pitchFamily="2" charset="77"/>
              </a:rPr>
              <a:t>Monthly fee if below par value</a:t>
            </a:r>
          </a:p>
          <a:p>
            <a:r>
              <a:rPr lang="en-US" sz="1200" dirty="0">
                <a:latin typeface="Bradley Hand" pitchFamily="2" charset="77"/>
              </a:rPr>
              <a:t>Paper statement fee, with exceptions</a:t>
            </a:r>
          </a:p>
          <a:p>
            <a:r>
              <a:rPr lang="en-US" sz="1200" dirty="0">
                <a:latin typeface="Bradley Hand" pitchFamily="2" charset="77"/>
              </a:rPr>
              <a:t># of debit card swipes</a:t>
            </a:r>
          </a:p>
          <a:p>
            <a:r>
              <a:rPr lang="en-US" sz="1200" dirty="0">
                <a:latin typeface="Bradley Hand" pitchFamily="2" charset="77"/>
              </a:rPr>
              <a:t>Taking payments over the phone or </a:t>
            </a:r>
          </a:p>
          <a:p>
            <a:r>
              <a:rPr lang="en-US" sz="1200" dirty="0">
                <a:latin typeface="Bradley Hand" pitchFamily="2" charset="77"/>
              </a:rPr>
              <a:t>   electronically ~8/transaction</a:t>
            </a:r>
          </a:p>
          <a:p>
            <a:r>
              <a:rPr lang="en-US" sz="1200" dirty="0">
                <a:latin typeface="Bradley Hand" pitchFamily="2" charset="77"/>
              </a:rPr>
              <a:t>Personal LOCs have a yearly fee (CCs)</a:t>
            </a:r>
          </a:p>
          <a:p>
            <a:r>
              <a:rPr lang="en-US" sz="1200" dirty="0">
                <a:latin typeface="Bradley Hand" pitchFamily="2" charset="77"/>
              </a:rPr>
              <a:t>Balance transfer fee</a:t>
            </a:r>
          </a:p>
          <a:p>
            <a:r>
              <a:rPr lang="en-US" sz="1200" dirty="0">
                <a:latin typeface="Bradley Hand" pitchFamily="2" charset="77"/>
              </a:rPr>
              <a:t>Dormant fee/annually</a:t>
            </a:r>
          </a:p>
          <a:p>
            <a:r>
              <a:rPr lang="en-US" sz="1200" dirty="0">
                <a:latin typeface="Bradley Hand" pitchFamily="2" charset="77"/>
              </a:rPr>
              <a:t>Levy/garnishment fee</a:t>
            </a:r>
          </a:p>
          <a:p>
            <a:r>
              <a:rPr lang="en-US" sz="1200" dirty="0">
                <a:latin typeface="Bradley Hand" pitchFamily="2" charset="77"/>
              </a:rPr>
              <a:t>Notary fees</a:t>
            </a:r>
          </a:p>
          <a:p>
            <a:r>
              <a:rPr lang="en-US" sz="1200" dirty="0">
                <a:latin typeface="Bradley Hand" pitchFamily="2" charset="77"/>
              </a:rPr>
              <a:t>NSF fees/courtesy</a:t>
            </a:r>
          </a:p>
          <a:p>
            <a:r>
              <a:rPr lang="en-US" sz="1200" dirty="0">
                <a:latin typeface="Bradley Hand" pitchFamily="2" charset="77"/>
              </a:rPr>
              <a:t>Driving interchange but we have a </a:t>
            </a:r>
          </a:p>
          <a:p>
            <a:r>
              <a:rPr lang="en-US" sz="1200" dirty="0">
                <a:latin typeface="Bradley Hand" pitchFamily="2" charset="77"/>
              </a:rPr>
              <a:t>   concern about direct payments</a:t>
            </a:r>
          </a:p>
          <a:p>
            <a:r>
              <a:rPr lang="en-US" sz="1200" dirty="0">
                <a:latin typeface="Bradley Hand" pitchFamily="2" charset="77"/>
              </a:rPr>
              <a:t>Encourage members to use debit cards</a:t>
            </a:r>
          </a:p>
          <a:p>
            <a:r>
              <a:rPr lang="en-US" sz="1200" dirty="0">
                <a:latin typeface="Bradley Hand" pitchFamily="2" charset="77"/>
              </a:rPr>
              <a:t>Money Market Account – the more you </a:t>
            </a:r>
          </a:p>
          <a:p>
            <a:r>
              <a:rPr lang="en-US" sz="1200" dirty="0">
                <a:latin typeface="Bradley Hand" pitchFamily="2" charset="77"/>
              </a:rPr>
              <a:t>   use, the more you earn</a:t>
            </a:r>
          </a:p>
          <a:p>
            <a:r>
              <a:rPr lang="en-US" sz="1200" dirty="0">
                <a:latin typeface="Bradley Hand" pitchFamily="2" charset="77"/>
              </a:rPr>
              <a:t>Create a subscription “checking account”</a:t>
            </a:r>
          </a:p>
          <a:p>
            <a:r>
              <a:rPr lang="en-US" sz="1200" dirty="0">
                <a:latin typeface="Bradley Hand" pitchFamily="2" charset="77"/>
              </a:rPr>
              <a:t>Create a loan origination fee</a:t>
            </a:r>
          </a:p>
          <a:p>
            <a:r>
              <a:rPr lang="en-US" sz="1200" dirty="0">
                <a:latin typeface="Bradley Hand" pitchFamily="2" charset="77"/>
              </a:rPr>
              <a:t>Interchange income debit cards</a:t>
            </a:r>
          </a:p>
          <a:p>
            <a:r>
              <a:rPr lang="en-US" sz="1200" dirty="0">
                <a:latin typeface="Bradley Hand" pitchFamily="2" charset="77"/>
              </a:rPr>
              <a:t>ODP/NSF</a:t>
            </a:r>
          </a:p>
          <a:p>
            <a:r>
              <a:rPr lang="en-US" sz="1200" dirty="0">
                <a:latin typeface="Bradley Hand" pitchFamily="2" charset="77"/>
              </a:rPr>
              <a:t>GAP/warranty lending</a:t>
            </a:r>
          </a:p>
          <a:p>
            <a:r>
              <a:rPr lang="en-US" sz="1200" dirty="0">
                <a:latin typeface="Bradley Hand" pitchFamily="2" charset="77"/>
              </a:rPr>
              <a:t>Brokerage (investment services)</a:t>
            </a:r>
          </a:p>
          <a:p>
            <a:r>
              <a:rPr lang="en-US" sz="1200" dirty="0">
                <a:latin typeface="Bradley Hand" pitchFamily="2" charset="77"/>
              </a:rPr>
              <a:t>Wealth management</a:t>
            </a:r>
          </a:p>
          <a:p>
            <a:r>
              <a:rPr lang="en-US" sz="1200" dirty="0">
                <a:latin typeface="Bradley Hand" pitchFamily="2" charset="77"/>
              </a:rPr>
              <a:t>Commercial lending fees</a:t>
            </a:r>
          </a:p>
          <a:p>
            <a:r>
              <a:rPr lang="en-US" sz="1200" dirty="0">
                <a:latin typeface="Bradley Hand" pitchFamily="2" charset="77"/>
              </a:rPr>
              <a:t>Courtesy/NSF fees</a:t>
            </a:r>
          </a:p>
          <a:p>
            <a:r>
              <a:rPr lang="en-US" sz="1200" dirty="0">
                <a:latin typeface="Bradley Hand" pitchFamily="2" charset="77"/>
              </a:rPr>
              <a:t>Replacement interchange income</a:t>
            </a:r>
          </a:p>
          <a:p>
            <a:r>
              <a:rPr lang="en-US" sz="1200" dirty="0">
                <a:latin typeface="Bradley Hand" pitchFamily="2" charset="77"/>
              </a:rPr>
              <a:t>Instant issue</a:t>
            </a:r>
          </a:p>
          <a:p>
            <a:r>
              <a:rPr lang="en-US" sz="1200" dirty="0">
                <a:latin typeface="Bradley Hand" pitchFamily="2" charset="77"/>
              </a:rPr>
              <a:t>Account fees – due to NSF/OD</a:t>
            </a:r>
          </a:p>
          <a:p>
            <a:r>
              <a:rPr lang="en-US" sz="1200" dirty="0">
                <a:latin typeface="Bradley Hand" pitchFamily="2" charset="77"/>
              </a:rPr>
              <a:t>Origination fee (CF#1)</a:t>
            </a:r>
          </a:p>
          <a:p>
            <a:r>
              <a:rPr lang="en-US" sz="1200" dirty="0">
                <a:latin typeface="Bradley Hand" pitchFamily="2" charset="77"/>
              </a:rPr>
              <a:t>PAL - $25 fees</a:t>
            </a:r>
          </a:p>
          <a:p>
            <a:r>
              <a:rPr lang="en-US" sz="1200" dirty="0">
                <a:latin typeface="Bradley Hand" pitchFamily="2" charset="77"/>
              </a:rPr>
              <a:t>Debit card usage</a:t>
            </a:r>
          </a:p>
          <a:p>
            <a:r>
              <a:rPr lang="en-US" sz="1200" dirty="0">
                <a:latin typeface="Bradley Hand" pitchFamily="2" charset="77"/>
              </a:rPr>
              <a:t>Visa card promotion</a:t>
            </a:r>
          </a:p>
          <a:p>
            <a:r>
              <a:rPr lang="en-US" sz="1200" dirty="0">
                <a:latin typeface="Bradley Hand" pitchFamily="2" charset="77"/>
              </a:rPr>
              <a:t>Mortgage origination (business loans)</a:t>
            </a:r>
          </a:p>
          <a:p>
            <a:r>
              <a:rPr lang="en-US" sz="1200" dirty="0">
                <a:latin typeface="Bradley Hand" pitchFamily="2" charset="77"/>
              </a:rPr>
              <a:t>Small business account fees</a:t>
            </a:r>
          </a:p>
          <a:p>
            <a:r>
              <a:rPr lang="en-US" sz="1200" dirty="0">
                <a:latin typeface="Bradley Hand" pitchFamily="2" charset="77"/>
              </a:rPr>
              <a:t>Catalyst Sallie Mae loan program </a:t>
            </a:r>
          </a:p>
          <a:p>
            <a:r>
              <a:rPr lang="en-US" sz="1200" dirty="0">
                <a:latin typeface="Bradley Hand" pitchFamily="2" charset="77"/>
              </a:rPr>
              <a:t>   and/or similar referral programs</a:t>
            </a:r>
          </a:p>
          <a:p>
            <a:r>
              <a:rPr lang="en-US" sz="1200" dirty="0">
                <a:latin typeface="Bradley Hand" pitchFamily="2" charset="77"/>
              </a:rPr>
              <a:t>Ancillary products from loans – GAP &amp; </a:t>
            </a:r>
          </a:p>
          <a:p>
            <a:r>
              <a:rPr lang="en-US" sz="1200" dirty="0">
                <a:latin typeface="Bradley Hand" pitchFamily="2" charset="77"/>
              </a:rPr>
              <a:t>   warranty</a:t>
            </a:r>
          </a:p>
          <a:p>
            <a:r>
              <a:rPr lang="en-US" sz="1200" dirty="0">
                <a:latin typeface="Bradley Hand" pitchFamily="2" charset="77"/>
              </a:rPr>
              <a:t>Repriced ancillary products to increase </a:t>
            </a:r>
          </a:p>
          <a:p>
            <a:r>
              <a:rPr lang="en-US" sz="1200" dirty="0">
                <a:latin typeface="Bradley Hand" pitchFamily="2" charset="77"/>
              </a:rPr>
              <a:t>   spreads</a:t>
            </a:r>
          </a:p>
          <a:p>
            <a:r>
              <a:rPr lang="en-US" sz="1200" dirty="0">
                <a:latin typeface="Bradley Hand" pitchFamily="2" charset="77"/>
              </a:rPr>
              <a:t>Rewards checking – required swipes to </a:t>
            </a:r>
          </a:p>
          <a:p>
            <a:r>
              <a:rPr lang="en-US" sz="1200" dirty="0">
                <a:latin typeface="Bradley Hand" pitchFamily="2" charset="77"/>
              </a:rPr>
              <a:t>   earn rewards</a:t>
            </a:r>
          </a:p>
          <a:p>
            <a:r>
              <a:rPr lang="en-US" sz="1200" dirty="0">
                <a:latin typeface="Bradley Hand" pitchFamily="2" charset="77"/>
              </a:rPr>
              <a:t>Debit rewards checking – drive </a:t>
            </a:r>
          </a:p>
          <a:p>
            <a:r>
              <a:rPr lang="en-US" sz="1200" dirty="0">
                <a:latin typeface="Bradley Hand" pitchFamily="2" charset="77"/>
              </a:rPr>
              <a:t>   interchange</a:t>
            </a:r>
          </a:p>
          <a:p>
            <a:r>
              <a:rPr lang="en-US" sz="1200" dirty="0">
                <a:latin typeface="Bradley Hand" pitchFamily="2" charset="77"/>
              </a:rPr>
              <a:t>Generate interchange income from credit </a:t>
            </a:r>
          </a:p>
          <a:p>
            <a:r>
              <a:rPr lang="en-US" sz="1200" dirty="0">
                <a:latin typeface="Bradley Hand" pitchFamily="2" charset="77"/>
              </a:rPr>
              <a:t>   card transactions</a:t>
            </a:r>
          </a:p>
          <a:p>
            <a:r>
              <a:rPr lang="en-US" sz="1200" dirty="0">
                <a:latin typeface="Bradley Hand" pitchFamily="2" charset="77"/>
              </a:rPr>
              <a:t>Fees/income from an investment </a:t>
            </a:r>
          </a:p>
          <a:p>
            <a:r>
              <a:rPr lang="en-US" sz="1200" dirty="0">
                <a:latin typeface="Bradley Hand" pitchFamily="2" charset="77"/>
              </a:rPr>
              <a:t>   program</a:t>
            </a:r>
          </a:p>
          <a:p>
            <a:r>
              <a:rPr lang="en-US" sz="1200" dirty="0">
                <a:latin typeface="Bradley Hand" pitchFamily="2" charset="77"/>
              </a:rPr>
              <a:t>Subscription based checking account </a:t>
            </a:r>
          </a:p>
          <a:p>
            <a:r>
              <a:rPr lang="en-US" sz="1200" dirty="0">
                <a:latin typeface="Bradley Hand" pitchFamily="2" charset="77"/>
              </a:rPr>
              <a:t>   program – fees for more benefits</a:t>
            </a:r>
          </a:p>
          <a:p>
            <a:r>
              <a:rPr lang="en-US" sz="1200" dirty="0">
                <a:latin typeface="Bradley Hand" pitchFamily="2" charset="77"/>
              </a:rPr>
              <a:t>Mortgage origination fees</a:t>
            </a:r>
          </a:p>
          <a:p>
            <a:r>
              <a:rPr lang="en-US" sz="1200" dirty="0">
                <a:latin typeface="Bradley Hand" pitchFamily="2" charset="77"/>
              </a:rPr>
              <a:t>Fees to add fintech services for members</a:t>
            </a:r>
          </a:p>
          <a:p>
            <a:r>
              <a:rPr lang="en-US" sz="1200" dirty="0">
                <a:latin typeface="Bradley Hand" pitchFamily="2" charset="77"/>
              </a:rPr>
              <a:t>Continue to cross sell credit life &amp; </a:t>
            </a:r>
          </a:p>
          <a:p>
            <a:r>
              <a:rPr lang="en-US" sz="1200" dirty="0">
                <a:latin typeface="Bradley Hand" pitchFamily="2" charset="77"/>
              </a:rPr>
              <a:t>   disability</a:t>
            </a:r>
          </a:p>
          <a:p>
            <a:r>
              <a:rPr lang="en-US" sz="1200" dirty="0">
                <a:latin typeface="Bradley Hand" pitchFamily="2" charset="77"/>
              </a:rPr>
              <a:t>Negotiate interchange income – relook at </a:t>
            </a:r>
          </a:p>
          <a:p>
            <a:r>
              <a:rPr lang="en-US" sz="1200" dirty="0">
                <a:latin typeface="Bradley Hand" pitchFamily="2" charset="77"/>
              </a:rPr>
              <a:t>   contract – hire 3</a:t>
            </a:r>
            <a:r>
              <a:rPr lang="en-US" sz="1200" baseline="30000" dirty="0">
                <a:latin typeface="Bradley Hand" pitchFamily="2" charset="77"/>
              </a:rPr>
              <a:t>rd</a:t>
            </a:r>
            <a:r>
              <a:rPr lang="en-US" sz="1200" dirty="0">
                <a:latin typeface="Bradley Hand" pitchFamily="2" charset="77"/>
              </a:rPr>
              <a:t> party to assist</a:t>
            </a:r>
          </a:p>
          <a:p>
            <a:r>
              <a:rPr lang="en-US" sz="1200" dirty="0">
                <a:latin typeface="Bradley Hand" pitchFamily="2" charset="77"/>
              </a:rPr>
              <a:t>Utilize </a:t>
            </a:r>
            <a:r>
              <a:rPr lang="en-US" sz="1200" dirty="0" err="1">
                <a:latin typeface="Bradley Hand" pitchFamily="2" charset="77"/>
              </a:rPr>
              <a:t>Trustage</a:t>
            </a:r>
            <a:r>
              <a:rPr lang="en-US" sz="1200" dirty="0">
                <a:latin typeface="Bradley Hand" pitchFamily="2" charset="77"/>
              </a:rPr>
              <a:t> advertising and </a:t>
            </a:r>
          </a:p>
          <a:p>
            <a:r>
              <a:rPr lang="en-US" sz="1200" dirty="0">
                <a:latin typeface="Bradley Hand" pitchFamily="2" charset="77"/>
              </a:rPr>
              <a:t>   products – educate members on    </a:t>
            </a:r>
          </a:p>
          <a:p>
            <a:r>
              <a:rPr lang="en-US" sz="1200" dirty="0">
                <a:latin typeface="Bradley Hand" pitchFamily="2" charset="77"/>
              </a:rPr>
              <a:t>   Insurance</a:t>
            </a:r>
          </a:p>
          <a:p>
            <a:r>
              <a:rPr lang="en-US" sz="1200" dirty="0">
                <a:latin typeface="Bradley Hand" pitchFamily="2" charset="77"/>
              </a:rPr>
              <a:t>Subscription-based checking account</a:t>
            </a:r>
          </a:p>
          <a:p>
            <a:r>
              <a:rPr lang="en-US" sz="1200" dirty="0">
                <a:latin typeface="Bradley Hand" pitchFamily="2" charset="77"/>
              </a:rPr>
              <a:t>Merchant services</a:t>
            </a:r>
          </a:p>
          <a:p>
            <a:r>
              <a:rPr lang="en-US" sz="1200" dirty="0">
                <a:latin typeface="Bradley Hand" pitchFamily="2" charset="77"/>
              </a:rPr>
              <a:t>Charge fee for loan apps on non-members</a:t>
            </a:r>
          </a:p>
          <a:p>
            <a:r>
              <a:rPr lang="en-US" sz="1200" dirty="0">
                <a:latin typeface="Bradley Hand" pitchFamily="2" charset="77"/>
              </a:rPr>
              <a:t>Create new account with monthly </a:t>
            </a:r>
          </a:p>
          <a:p>
            <a:r>
              <a:rPr lang="en-US" sz="1200" dirty="0">
                <a:latin typeface="Bradley Hand" pitchFamily="2" charset="77"/>
              </a:rPr>
              <a:t>   subscription fee to cover services</a:t>
            </a:r>
          </a:p>
          <a:p>
            <a:r>
              <a:rPr lang="en-US" sz="1200" dirty="0">
                <a:latin typeface="Bradley Hand" pitchFamily="2" charset="77"/>
              </a:rPr>
              <a:t>Reward accounts</a:t>
            </a:r>
          </a:p>
          <a:p>
            <a:r>
              <a:rPr lang="en-US" sz="1200" dirty="0">
                <a:latin typeface="Bradley Hand" pitchFamily="2" charset="77"/>
              </a:rPr>
              <a:t>Ancillary products – GAP, VSA, debt </a:t>
            </a:r>
          </a:p>
          <a:p>
            <a:r>
              <a:rPr lang="en-US" sz="1200" dirty="0">
                <a:latin typeface="Bradley Hand" pitchFamily="2" charset="77"/>
              </a:rPr>
              <a:t>   protection – incentive for staff</a:t>
            </a:r>
          </a:p>
          <a:p>
            <a:r>
              <a:rPr lang="en-US" sz="1200" dirty="0">
                <a:latin typeface="Bradley Hand" pitchFamily="2" charset="77"/>
              </a:rPr>
              <a:t>Overdraft program review</a:t>
            </a:r>
          </a:p>
          <a:p>
            <a:r>
              <a:rPr lang="en-US" sz="1200" dirty="0">
                <a:latin typeface="Bradley Hand" pitchFamily="2" charset="77"/>
              </a:rPr>
              <a:t>Rewards checking to increase </a:t>
            </a:r>
          </a:p>
          <a:p>
            <a:r>
              <a:rPr lang="en-US" sz="1200" dirty="0">
                <a:latin typeface="Bradley Hand" pitchFamily="2" charset="77"/>
              </a:rPr>
              <a:t>   interchange – OD fees</a:t>
            </a:r>
          </a:p>
          <a:p>
            <a:r>
              <a:rPr lang="en-US" sz="1200" dirty="0">
                <a:latin typeface="Bradley Hand" pitchFamily="2" charset="77"/>
              </a:rPr>
              <a:t>Business account fees/business services</a:t>
            </a:r>
          </a:p>
          <a:p>
            <a:r>
              <a:rPr lang="en-US" sz="1200" dirty="0">
                <a:latin typeface="Bradley Hand" pitchFamily="2" charset="77"/>
              </a:rPr>
              <a:t>Statement fees</a:t>
            </a:r>
          </a:p>
          <a:p>
            <a:r>
              <a:rPr lang="en-US" sz="1200" dirty="0">
                <a:latin typeface="Bradley Hand" pitchFamily="2" charset="77"/>
              </a:rPr>
              <a:t>Credit card program</a:t>
            </a:r>
          </a:p>
          <a:p>
            <a:r>
              <a:rPr lang="en-US" sz="1200" dirty="0">
                <a:latin typeface="Bradley Hand" pitchFamily="2" charset="77"/>
              </a:rPr>
              <a:t>A2A</a:t>
            </a:r>
          </a:p>
          <a:p>
            <a:r>
              <a:rPr lang="en-US" sz="1200" dirty="0">
                <a:latin typeface="Bradley Hand" pitchFamily="2" charset="77"/>
              </a:rPr>
              <a:t>Benefits checking</a:t>
            </a:r>
          </a:p>
          <a:p>
            <a:r>
              <a:rPr lang="en-US" sz="1200" dirty="0">
                <a:latin typeface="Bradley Hand" pitchFamily="2" charset="77"/>
              </a:rPr>
              <a:t>Desire to eliminate ODP fees</a:t>
            </a:r>
          </a:p>
          <a:p>
            <a:r>
              <a:rPr lang="en-US" sz="1200" dirty="0">
                <a:latin typeface="Bradley Hand" pitchFamily="2" charset="77"/>
              </a:rPr>
              <a:t>New checking account with benefits for a </a:t>
            </a:r>
          </a:p>
          <a:p>
            <a:r>
              <a:rPr lang="en-US" sz="1200" dirty="0">
                <a:latin typeface="Bradley Hand" pitchFamily="2" charset="77"/>
              </a:rPr>
              <a:t>   nominal fee (NXG)</a:t>
            </a:r>
          </a:p>
          <a:p>
            <a:r>
              <a:rPr lang="en-US" sz="1200" dirty="0">
                <a:latin typeface="Bradley Hand" pitchFamily="2" charset="77"/>
              </a:rPr>
              <a:t>Fee for overall low combined balance</a:t>
            </a:r>
          </a:p>
          <a:p>
            <a:r>
              <a:rPr lang="en-US" sz="1200" dirty="0">
                <a:latin typeface="Bradley Hand" pitchFamily="2" charset="77"/>
              </a:rPr>
              <a:t>Interchange income – reward program</a:t>
            </a:r>
          </a:p>
          <a:p>
            <a:r>
              <a:rPr lang="en-US" sz="1200" dirty="0">
                <a:latin typeface="Bradley Hand" pitchFamily="2" charset="77"/>
              </a:rPr>
              <a:t>Early deposit ACH payment fee</a:t>
            </a:r>
          </a:p>
          <a:p>
            <a:r>
              <a:rPr lang="en-US" sz="1200" dirty="0">
                <a:latin typeface="Bradley Hand" pitchFamily="2" charset="77"/>
              </a:rPr>
              <a:t>Subscription based checking – credit </a:t>
            </a:r>
          </a:p>
          <a:p>
            <a:r>
              <a:rPr lang="en-US" sz="1200" dirty="0">
                <a:latin typeface="Bradley Hand" pitchFamily="2" charset="77"/>
              </a:rPr>
              <a:t>   monitoring, phone insurance, multiple </a:t>
            </a:r>
          </a:p>
          <a:p>
            <a:r>
              <a:rPr lang="en-US" sz="1200" dirty="0">
                <a:latin typeface="Bradley Hand" pitchFamily="2" charset="77"/>
              </a:rPr>
              <a:t>   different benefits</a:t>
            </a:r>
          </a:p>
          <a:p>
            <a:r>
              <a:rPr lang="en-US" sz="1200" dirty="0">
                <a:latin typeface="Bradley Hand" pitchFamily="2" charset="77"/>
              </a:rPr>
              <a:t>Statement fees – review current fee </a:t>
            </a:r>
          </a:p>
          <a:p>
            <a:r>
              <a:rPr lang="en-US" sz="1200" dirty="0">
                <a:latin typeface="Bradley Hand" pitchFamily="2" charset="77"/>
              </a:rPr>
              <a:t>   schedule – what are we not charging </a:t>
            </a:r>
          </a:p>
          <a:p>
            <a:r>
              <a:rPr lang="en-US" sz="1200" dirty="0">
                <a:latin typeface="Bradley Hand" pitchFamily="2" charset="77"/>
              </a:rPr>
              <a:t>   fees for that is on our fee schedule?</a:t>
            </a:r>
          </a:p>
          <a:p>
            <a:r>
              <a:rPr lang="en-US" sz="1200" dirty="0">
                <a:latin typeface="Bradley Hand" pitchFamily="2" charset="77"/>
              </a:rPr>
              <a:t>Increasing current fees - $10 wire fee to </a:t>
            </a:r>
          </a:p>
          <a:p>
            <a:r>
              <a:rPr lang="en-US" sz="1200" dirty="0">
                <a:latin typeface="Bradley Hand" pitchFamily="2" charset="77"/>
              </a:rPr>
              <a:t>   $12 wire fee </a:t>
            </a:r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5DEAE-3A65-7BAB-BA04-EF2515FC89EE}"/>
              </a:ext>
            </a:extLst>
          </p:cNvPr>
          <p:cNvSpPr txBox="1"/>
          <p:nvPr/>
        </p:nvSpPr>
        <p:spPr>
          <a:xfrm>
            <a:off x="2894729" y="1683544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5580D-14DF-35AD-8704-649829C4537D}"/>
              </a:ext>
            </a:extLst>
          </p:cNvPr>
          <p:cNvSpPr txBox="1"/>
          <p:nvPr/>
        </p:nvSpPr>
        <p:spPr>
          <a:xfrm rot="21063379">
            <a:off x="2855423" y="6216600"/>
            <a:ext cx="36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1607D-B118-362B-7267-FB381FDA6DB5}"/>
              </a:ext>
            </a:extLst>
          </p:cNvPr>
          <p:cNvSpPr txBox="1"/>
          <p:nvPr/>
        </p:nvSpPr>
        <p:spPr>
          <a:xfrm rot="12873967">
            <a:off x="2896935" y="4113303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C7B0-7615-F2CA-14CE-37D357B01623}"/>
              </a:ext>
            </a:extLst>
          </p:cNvPr>
          <p:cNvSpPr txBox="1"/>
          <p:nvPr/>
        </p:nvSpPr>
        <p:spPr>
          <a:xfrm>
            <a:off x="191627" y="759367"/>
            <a:ext cx="417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" pitchFamily="2" charset="77"/>
              </a:rPr>
              <a:t>Generating fee income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F35C-01F6-C2D3-F5CD-4B5D4FE7F0A8}"/>
              </a:ext>
            </a:extLst>
          </p:cNvPr>
          <p:cNvSpPr txBox="1"/>
          <p:nvPr/>
        </p:nvSpPr>
        <p:spPr>
          <a:xfrm>
            <a:off x="39286" y="4061832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589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1" grpId="0"/>
      <p:bldP spid="23" grpId="0" build="allAtOnce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8860417-1DEF-EBB9-9BE3-842B3DEF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A6D31-DCB7-3FDD-8CC1-92301EF6BFF6}"/>
              </a:ext>
            </a:extLst>
          </p:cNvPr>
          <p:cNvSpPr txBox="1"/>
          <p:nvPr/>
        </p:nvSpPr>
        <p:spPr>
          <a:xfrm>
            <a:off x="173303" y="1142392"/>
            <a:ext cx="8778240" cy="5486400"/>
          </a:xfrm>
          <a:prstGeom prst="rect">
            <a:avLst/>
          </a:prstGeom>
          <a:noFill/>
        </p:spPr>
        <p:txBody>
          <a:bodyPr wrap="square" numCol="3" spcCol="182880" rtlCol="0">
            <a:spAutoFit/>
          </a:bodyPr>
          <a:lstStyle/>
          <a:p>
            <a:r>
              <a:rPr lang="en-US" sz="1200" dirty="0">
                <a:latin typeface="Bradley Hand" pitchFamily="2" charset="77"/>
              </a:rPr>
              <a:t>ACH payments/early posting</a:t>
            </a:r>
          </a:p>
          <a:p>
            <a:r>
              <a:rPr lang="en-US" sz="1200" dirty="0">
                <a:latin typeface="Bradley Hand" pitchFamily="2" charset="77"/>
              </a:rPr>
              <a:t>Tap to pay/mobile wallet</a:t>
            </a:r>
          </a:p>
          <a:p>
            <a:r>
              <a:rPr lang="en-US" sz="1200" dirty="0">
                <a:latin typeface="Bradley Hand" pitchFamily="2" charset="77"/>
              </a:rPr>
              <a:t>Remote deposit/app</a:t>
            </a:r>
          </a:p>
          <a:p>
            <a:r>
              <a:rPr lang="en-US" sz="1200" dirty="0">
                <a:latin typeface="Bradley Hand" pitchFamily="2" charset="77"/>
              </a:rPr>
              <a:t>Automatic funds transfer</a:t>
            </a:r>
          </a:p>
          <a:p>
            <a:r>
              <a:rPr lang="en-US" sz="1200" dirty="0">
                <a:latin typeface="Bradley Hand" pitchFamily="2" charset="77"/>
              </a:rPr>
              <a:t>ITMs</a:t>
            </a:r>
          </a:p>
          <a:p>
            <a:r>
              <a:rPr lang="en-US" sz="1200" dirty="0" err="1">
                <a:latin typeface="Bradley Hand" pitchFamily="2" charset="77"/>
              </a:rPr>
              <a:t>FedNow</a:t>
            </a:r>
            <a:r>
              <a:rPr lang="en-US" sz="1200" dirty="0">
                <a:latin typeface="Bradley Hand" pitchFamily="2" charset="77"/>
              </a:rPr>
              <a:t>/instant payments</a:t>
            </a:r>
          </a:p>
          <a:p>
            <a:r>
              <a:rPr lang="en-US" sz="1200" dirty="0">
                <a:latin typeface="Bradley Hand" pitchFamily="2" charset="77"/>
              </a:rPr>
              <a:t>Competitive/user-friendly app</a:t>
            </a:r>
          </a:p>
          <a:p>
            <a:r>
              <a:rPr lang="en-US" sz="1200" dirty="0">
                <a:latin typeface="Bradley Hand" pitchFamily="2" charset="77"/>
              </a:rPr>
              <a:t>Multiple languages on app/website</a:t>
            </a:r>
          </a:p>
          <a:p>
            <a:r>
              <a:rPr lang="en-US" sz="1200" dirty="0">
                <a:latin typeface="Bradley Hand" pitchFamily="2" charset="77"/>
              </a:rPr>
              <a:t>Card controls through mobile app</a:t>
            </a:r>
          </a:p>
          <a:p>
            <a:r>
              <a:rPr lang="en-US" sz="1200" dirty="0">
                <a:latin typeface="Bradley Hand" pitchFamily="2" charset="77"/>
              </a:rPr>
              <a:t>Ability for person-to-person transfers</a:t>
            </a:r>
          </a:p>
          <a:p>
            <a:r>
              <a:rPr lang="en-US" sz="1200" dirty="0">
                <a:latin typeface="Bradley Hand" pitchFamily="2" charset="77"/>
              </a:rPr>
              <a:t>Bank to CU transfers</a:t>
            </a:r>
          </a:p>
          <a:p>
            <a:r>
              <a:rPr lang="en-US" sz="1200" dirty="0">
                <a:latin typeface="Bradley Hand" pitchFamily="2" charset="77"/>
              </a:rPr>
              <a:t>Apple Pay, Google Pay on cards</a:t>
            </a:r>
          </a:p>
          <a:p>
            <a:r>
              <a:rPr lang="en-US" sz="1200" dirty="0">
                <a:latin typeface="Bradley Hand" pitchFamily="2" charset="77"/>
              </a:rPr>
              <a:t>Contactless cards</a:t>
            </a:r>
          </a:p>
          <a:p>
            <a:r>
              <a:rPr lang="en-US" sz="1200" dirty="0">
                <a:latin typeface="Bradley Hand" pitchFamily="2" charset="77"/>
              </a:rPr>
              <a:t>Early adopter to </a:t>
            </a:r>
            <a:r>
              <a:rPr lang="en-US" sz="1200" dirty="0" err="1">
                <a:latin typeface="Bradley Hand" pitchFamily="2" charset="77"/>
              </a:rPr>
              <a:t>FedNow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Online banking conversion – better </a:t>
            </a:r>
          </a:p>
          <a:p>
            <a:r>
              <a:rPr lang="en-US" sz="1200" dirty="0">
                <a:latin typeface="Bradley Hand" pitchFamily="2" charset="77"/>
              </a:rPr>
              <a:t>    integration with core</a:t>
            </a:r>
          </a:p>
          <a:p>
            <a:r>
              <a:rPr lang="en-US" sz="1200" dirty="0">
                <a:latin typeface="Bradley Hand" pitchFamily="2" charset="77"/>
              </a:rPr>
              <a:t>ITMs </a:t>
            </a:r>
            <a:r>
              <a:rPr lang="en-US" sz="1200" dirty="0" err="1">
                <a:latin typeface="Bradley Hand" pitchFamily="2" charset="77"/>
              </a:rPr>
              <a:t>deplacement</a:t>
            </a:r>
            <a:r>
              <a:rPr lang="en-US" sz="1200" dirty="0">
                <a:latin typeface="Bradley Hand" pitchFamily="2" charset="77"/>
              </a:rPr>
              <a:t>/replacing older ATMs</a:t>
            </a:r>
          </a:p>
          <a:p>
            <a:r>
              <a:rPr lang="en-US" sz="1200" dirty="0">
                <a:latin typeface="Bradley Hand" pitchFamily="2" charset="77"/>
              </a:rPr>
              <a:t>Allowing member to dispute</a:t>
            </a:r>
          </a:p>
          <a:p>
            <a:r>
              <a:rPr lang="en-US" sz="1200" dirty="0">
                <a:latin typeface="Bradley Hand" pitchFamily="2" charset="77"/>
              </a:rPr>
              <a:t>Going with real-time</a:t>
            </a:r>
          </a:p>
          <a:p>
            <a:r>
              <a:rPr lang="en-US" sz="1200" dirty="0">
                <a:latin typeface="Bradley Hand" pitchFamily="2" charset="77"/>
              </a:rPr>
              <a:t>ACH – member origination, business </a:t>
            </a:r>
          </a:p>
          <a:p>
            <a:r>
              <a:rPr lang="en-US" sz="1200" dirty="0">
                <a:latin typeface="Bradley Hand" pitchFamily="2" charset="77"/>
              </a:rPr>
              <a:t>     solutions pending</a:t>
            </a:r>
          </a:p>
          <a:p>
            <a:r>
              <a:rPr lang="en-US" sz="1200" dirty="0">
                <a:latin typeface="Bradley Hand" pitchFamily="2" charset="77"/>
              </a:rPr>
              <a:t>Card control with debit cards</a:t>
            </a:r>
          </a:p>
          <a:p>
            <a:r>
              <a:rPr lang="en-US" sz="1200" dirty="0">
                <a:latin typeface="Bradley Hand" pitchFamily="2" charset="77"/>
              </a:rPr>
              <a:t>Loan payments over the phone</a:t>
            </a:r>
          </a:p>
          <a:p>
            <a:r>
              <a:rPr lang="en-US" sz="1200" dirty="0">
                <a:latin typeface="Bradley Hand" pitchFamily="2" charset="77"/>
              </a:rPr>
              <a:t>ACH early posting – advances</a:t>
            </a:r>
          </a:p>
          <a:p>
            <a:r>
              <a:rPr lang="en-US" sz="1200" dirty="0">
                <a:latin typeface="Bradley Hand" pitchFamily="2" charset="77"/>
              </a:rPr>
              <a:t>Member controls ACH from another </a:t>
            </a:r>
          </a:p>
          <a:p>
            <a:r>
              <a:rPr lang="en-US" sz="1200" dirty="0">
                <a:latin typeface="Bradley Hand" pitchFamily="2" charset="77"/>
              </a:rPr>
              <a:t>    financial institution</a:t>
            </a:r>
          </a:p>
          <a:p>
            <a:r>
              <a:rPr lang="en-US" sz="1200" dirty="0">
                <a:latin typeface="Bradley Hand" pitchFamily="2" charset="77"/>
              </a:rPr>
              <a:t>Account to account transfers</a:t>
            </a:r>
          </a:p>
          <a:p>
            <a:r>
              <a:rPr lang="en-US" sz="1200" dirty="0">
                <a:latin typeface="Bradley Hand" pitchFamily="2" charset="77"/>
              </a:rPr>
              <a:t>Looking at </a:t>
            </a:r>
            <a:r>
              <a:rPr lang="en-US" sz="1200" dirty="0" err="1">
                <a:latin typeface="Bradley Hand" pitchFamily="2" charset="77"/>
              </a:rPr>
              <a:t>Zelle</a:t>
            </a:r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Deep dive into our members &amp; what other </a:t>
            </a:r>
          </a:p>
          <a:p>
            <a:r>
              <a:rPr lang="en-US" sz="1200" dirty="0">
                <a:latin typeface="Bradley Hand" pitchFamily="2" charset="77"/>
              </a:rPr>
              <a:t>    payment solutions they are using </a:t>
            </a:r>
          </a:p>
          <a:p>
            <a:r>
              <a:rPr lang="en-US" sz="1200" dirty="0">
                <a:latin typeface="Bradley Hand" pitchFamily="2" charset="77"/>
              </a:rPr>
              <a:t>    (Cash App, Venmo)</a:t>
            </a:r>
          </a:p>
          <a:p>
            <a:r>
              <a:rPr lang="en-US" sz="1200" dirty="0" err="1">
                <a:latin typeface="Bradley Hand" pitchFamily="2" charset="77"/>
              </a:rPr>
              <a:t>FedNow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App that provides all-encompassing </a:t>
            </a:r>
          </a:p>
          <a:p>
            <a:r>
              <a:rPr lang="en-US" sz="1200" dirty="0">
                <a:latin typeface="Bradley Hand" pitchFamily="2" charset="77"/>
              </a:rPr>
              <a:t>    training program – reinforcing </a:t>
            </a:r>
          </a:p>
          <a:p>
            <a:r>
              <a:rPr lang="en-US" sz="1200" dirty="0">
                <a:latin typeface="Bradley Hand" pitchFamily="2" charset="77"/>
              </a:rPr>
              <a:t>    prevention</a:t>
            </a:r>
          </a:p>
          <a:p>
            <a:r>
              <a:rPr lang="en-US" sz="1200" dirty="0">
                <a:latin typeface="Bradley Hand" pitchFamily="2" charset="77"/>
              </a:rPr>
              <a:t>Modernizing – auto drafts</a:t>
            </a:r>
          </a:p>
          <a:p>
            <a:r>
              <a:rPr lang="en-US" sz="1200" dirty="0">
                <a:latin typeface="Bradley Hand" pitchFamily="2" charset="77"/>
              </a:rPr>
              <a:t>All bills into one site</a:t>
            </a:r>
          </a:p>
          <a:p>
            <a:r>
              <a:rPr lang="en-US" sz="1200" dirty="0">
                <a:latin typeface="Bradley Hand" pitchFamily="2" charset="77"/>
              </a:rPr>
              <a:t>Data capture to meet goals of members </a:t>
            </a:r>
          </a:p>
          <a:p>
            <a:r>
              <a:rPr lang="en-US" sz="1200" dirty="0">
                <a:latin typeface="Bradley Hand" pitchFamily="2" charset="77"/>
              </a:rPr>
              <a:t>    depending on that specific need</a:t>
            </a:r>
          </a:p>
          <a:p>
            <a:r>
              <a:rPr lang="en-US" sz="1200" dirty="0">
                <a:latin typeface="Bradley Hand" pitchFamily="2" charset="77"/>
              </a:rPr>
              <a:t>Digital wallets</a:t>
            </a:r>
          </a:p>
          <a:p>
            <a:r>
              <a:rPr lang="en-US" sz="1200" dirty="0" err="1">
                <a:latin typeface="Bradley Hand" pitchFamily="2" charset="77"/>
              </a:rPr>
              <a:t>Zelle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Contactless cards</a:t>
            </a:r>
          </a:p>
          <a:p>
            <a:r>
              <a:rPr lang="en-US" sz="1200" dirty="0">
                <a:latin typeface="Bradley Hand" pitchFamily="2" charset="77"/>
              </a:rPr>
              <a:t>Merchant services, payment solutions for </a:t>
            </a:r>
          </a:p>
          <a:p>
            <a:r>
              <a:rPr lang="en-US" sz="1200" dirty="0">
                <a:latin typeface="Bradley Hand" pitchFamily="2" charset="77"/>
              </a:rPr>
              <a:t>   business</a:t>
            </a:r>
          </a:p>
          <a:p>
            <a:r>
              <a:rPr lang="en-US" sz="1200" dirty="0">
                <a:latin typeface="Bradley Hand" pitchFamily="2" charset="77"/>
              </a:rPr>
              <a:t>Instant issue debit &amp; credit cards</a:t>
            </a:r>
          </a:p>
          <a:p>
            <a:r>
              <a:rPr lang="en-US" sz="1200" dirty="0">
                <a:latin typeface="Bradley Hand" pitchFamily="2" charset="77"/>
              </a:rPr>
              <a:t>Educate members</a:t>
            </a:r>
          </a:p>
          <a:p>
            <a:r>
              <a:rPr lang="en-US" sz="1200" dirty="0">
                <a:latin typeface="Bradley Hand" pitchFamily="2" charset="77"/>
              </a:rPr>
              <a:t>ITMs or IBK</a:t>
            </a:r>
          </a:p>
          <a:p>
            <a:r>
              <a:rPr lang="en-US" sz="1200" dirty="0">
                <a:latin typeface="Bradley Hand" pitchFamily="2" charset="77"/>
              </a:rPr>
              <a:t>Looking at </a:t>
            </a:r>
            <a:r>
              <a:rPr lang="en-US" sz="1200" dirty="0" err="1">
                <a:latin typeface="Bradley Hand" pitchFamily="2" charset="77"/>
              </a:rPr>
              <a:t>FedNow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Expedite online loan application &amp; </a:t>
            </a:r>
          </a:p>
          <a:p>
            <a:r>
              <a:rPr lang="en-US" sz="1200" dirty="0">
                <a:latin typeface="Bradley Hand" pitchFamily="2" charset="77"/>
              </a:rPr>
              <a:t>   approval &amp; new account opening</a:t>
            </a:r>
          </a:p>
          <a:p>
            <a:r>
              <a:rPr lang="en-US" sz="1200" dirty="0">
                <a:latin typeface="Bradley Hand" pitchFamily="2" charset="77"/>
              </a:rPr>
              <a:t>Card Valet card control</a:t>
            </a:r>
          </a:p>
          <a:p>
            <a:r>
              <a:rPr lang="en-US" sz="1200" dirty="0">
                <a:latin typeface="Bradley Hand" pitchFamily="2" charset="77"/>
              </a:rPr>
              <a:t>Implementing </a:t>
            </a:r>
            <a:r>
              <a:rPr lang="en-US" sz="1200" dirty="0" err="1">
                <a:latin typeface="Bradley Hand" pitchFamily="2" charset="77"/>
              </a:rPr>
              <a:t>FedNow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24/7/365 access</a:t>
            </a:r>
          </a:p>
          <a:p>
            <a:r>
              <a:rPr lang="en-US" sz="1200" dirty="0">
                <a:latin typeface="Bradley Hand" pitchFamily="2" charset="77"/>
              </a:rPr>
              <a:t>Contactless cards, instant issue</a:t>
            </a:r>
          </a:p>
          <a:p>
            <a:r>
              <a:rPr lang="en-US" sz="1200" dirty="0">
                <a:latin typeface="Bradley Hand" pitchFamily="2" charset="77"/>
              </a:rPr>
              <a:t>Mobile wallets</a:t>
            </a: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Digital issuance – pushing debit card to </a:t>
            </a:r>
          </a:p>
          <a:p>
            <a:r>
              <a:rPr lang="en-US" sz="1200" dirty="0">
                <a:latin typeface="Bradley Hand" pitchFamily="2" charset="77"/>
              </a:rPr>
              <a:t>    wallet</a:t>
            </a:r>
          </a:p>
          <a:p>
            <a:r>
              <a:rPr lang="en-US" sz="1200" dirty="0" err="1">
                <a:latin typeface="Bradley Hand" pitchFamily="2" charset="77"/>
              </a:rPr>
              <a:t>FedNow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Member-generated ACH originations</a:t>
            </a:r>
          </a:p>
          <a:p>
            <a:r>
              <a:rPr lang="en-US" sz="1200" dirty="0">
                <a:latin typeface="Bradley Hand" pitchFamily="2" charset="77"/>
              </a:rPr>
              <a:t>Remote deposit capture</a:t>
            </a:r>
          </a:p>
          <a:p>
            <a:r>
              <a:rPr lang="en-US" sz="1200" dirty="0">
                <a:latin typeface="Bradley Hand" pitchFamily="2" charset="77"/>
              </a:rPr>
              <a:t>We want business positive pay!</a:t>
            </a:r>
          </a:p>
          <a:p>
            <a:r>
              <a:rPr lang="en-US" sz="1200" dirty="0">
                <a:latin typeface="Bradley Hand" pitchFamily="2" charset="77"/>
              </a:rPr>
              <a:t>Visa stop payment service</a:t>
            </a:r>
          </a:p>
          <a:p>
            <a:r>
              <a:rPr lang="en-US" sz="1200" dirty="0">
                <a:latin typeface="Bradley Hand" pitchFamily="2" charset="77"/>
              </a:rPr>
              <a:t>Offer micro business accounts – consider </a:t>
            </a:r>
          </a:p>
          <a:p>
            <a:r>
              <a:rPr lang="en-US" sz="1200" dirty="0">
                <a:latin typeface="Bradley Hand" pitchFamily="2" charset="77"/>
              </a:rPr>
              <a:t>    the different risks &amp; compliance issues</a:t>
            </a:r>
          </a:p>
          <a:p>
            <a:r>
              <a:rPr lang="en-US" sz="1200" dirty="0">
                <a:latin typeface="Bradley Hand" pitchFamily="2" charset="77"/>
              </a:rPr>
              <a:t>Working on </a:t>
            </a:r>
            <a:r>
              <a:rPr lang="en-US" sz="1200" dirty="0" err="1">
                <a:latin typeface="Bradley Hand" pitchFamily="2" charset="77"/>
              </a:rPr>
              <a:t>FedNow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Deployment strategies</a:t>
            </a:r>
          </a:p>
          <a:p>
            <a:r>
              <a:rPr lang="en-US" sz="1200" dirty="0">
                <a:latin typeface="Bradley Hand" pitchFamily="2" charset="77"/>
              </a:rPr>
              <a:t>Implemented Message Pay (loan </a:t>
            </a:r>
          </a:p>
          <a:p>
            <a:r>
              <a:rPr lang="en-US" sz="1200" dirty="0">
                <a:latin typeface="Bradley Hand" pitchFamily="2" charset="77"/>
              </a:rPr>
              <a:t>   collection service)</a:t>
            </a:r>
          </a:p>
          <a:p>
            <a:r>
              <a:rPr lang="en-US" sz="1200" dirty="0">
                <a:latin typeface="Bradley Hand" pitchFamily="2" charset="77"/>
              </a:rPr>
              <a:t>Implemented </a:t>
            </a:r>
            <a:r>
              <a:rPr lang="en-US" sz="1200" dirty="0" err="1">
                <a:latin typeface="Bradley Hand" pitchFamily="2" charset="77"/>
              </a:rPr>
              <a:t>Zelle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Looking at </a:t>
            </a:r>
            <a:r>
              <a:rPr lang="en-US" sz="1200" dirty="0" err="1">
                <a:latin typeface="Bradley Hand" pitchFamily="2" charset="77"/>
              </a:rPr>
              <a:t>FedNow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Rewards checking</a:t>
            </a:r>
          </a:p>
          <a:p>
            <a:r>
              <a:rPr lang="en-US" sz="1200" dirty="0">
                <a:latin typeface="Bradley Hand" pitchFamily="2" charset="77"/>
              </a:rPr>
              <a:t>Subscription based checking</a:t>
            </a:r>
          </a:p>
          <a:p>
            <a:r>
              <a:rPr lang="en-US" sz="1200" dirty="0">
                <a:latin typeface="Bradley Hand" pitchFamily="2" charset="77"/>
              </a:rPr>
              <a:t>Develop a </a:t>
            </a:r>
            <a:r>
              <a:rPr lang="en-US" sz="1200" dirty="0" err="1">
                <a:latin typeface="Bradley Hand" pitchFamily="2" charset="77"/>
              </a:rPr>
              <a:t>FedNow</a:t>
            </a:r>
            <a:r>
              <a:rPr lang="en-US" sz="1200" dirty="0">
                <a:latin typeface="Bradley Hand" pitchFamily="2" charset="77"/>
              </a:rPr>
              <a:t> strategy/</a:t>
            </a:r>
            <a:r>
              <a:rPr lang="en-US" sz="1200" dirty="0" err="1">
                <a:latin typeface="Bradley Hand" pitchFamily="2" charset="77"/>
              </a:rPr>
              <a:t>Moli</a:t>
            </a:r>
            <a:endParaRPr lang="en-US" sz="1200" dirty="0">
              <a:latin typeface="Bradley Hand" pitchFamily="2" charset="77"/>
            </a:endParaRPr>
          </a:p>
          <a:p>
            <a:r>
              <a:rPr lang="en-US" sz="1200" dirty="0" err="1">
                <a:latin typeface="Bradley Hand" pitchFamily="2" charset="77"/>
              </a:rPr>
              <a:t>Zelle</a:t>
            </a:r>
            <a:r>
              <a:rPr lang="en-US" sz="1200" dirty="0">
                <a:latin typeface="Bradley Hand" pitchFamily="2" charset="77"/>
              </a:rPr>
              <a:t>? Too much fraud risk?</a:t>
            </a:r>
          </a:p>
          <a:p>
            <a:r>
              <a:rPr lang="en-US" sz="1200" dirty="0">
                <a:latin typeface="Bradley Hand" pitchFamily="2" charset="77"/>
              </a:rPr>
              <a:t>Blockchain – how will this new tech help?</a:t>
            </a:r>
          </a:p>
          <a:p>
            <a:r>
              <a:rPr lang="en-US" sz="1200" dirty="0">
                <a:latin typeface="Bradley Hand" pitchFamily="2" charset="77"/>
              </a:rPr>
              <a:t>Work with core &amp; mobile/digital banking </a:t>
            </a:r>
          </a:p>
          <a:p>
            <a:r>
              <a:rPr lang="en-US" sz="1200" dirty="0">
                <a:latin typeface="Bradley Hand" pitchFamily="2" charset="77"/>
              </a:rPr>
              <a:t>   platform to see how we can develop a </a:t>
            </a:r>
          </a:p>
          <a:p>
            <a:r>
              <a:rPr lang="en-US" sz="1200" dirty="0">
                <a:latin typeface="Bradley Hand" pitchFamily="2" charset="77"/>
              </a:rPr>
              <a:t>   </a:t>
            </a:r>
            <a:r>
              <a:rPr lang="en-US" sz="1200" dirty="0" err="1">
                <a:latin typeface="Bradley Hand" pitchFamily="2" charset="77"/>
              </a:rPr>
              <a:t>FedNow</a:t>
            </a:r>
            <a:r>
              <a:rPr lang="en-US" sz="1200" dirty="0">
                <a:latin typeface="Bradley Hand" pitchFamily="2" charset="77"/>
              </a:rPr>
              <a:t> strategy</a:t>
            </a:r>
          </a:p>
          <a:p>
            <a:r>
              <a:rPr lang="en-US" sz="1200" dirty="0">
                <a:latin typeface="Bradley Hand" pitchFamily="2" charset="77"/>
              </a:rPr>
              <a:t>Contactless payments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5DEAE-3A65-7BAB-BA04-EF2515FC89EE}"/>
              </a:ext>
            </a:extLst>
          </p:cNvPr>
          <p:cNvSpPr txBox="1"/>
          <p:nvPr/>
        </p:nvSpPr>
        <p:spPr>
          <a:xfrm>
            <a:off x="2926284" y="4818804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5580D-14DF-35AD-8704-649829C4537D}"/>
              </a:ext>
            </a:extLst>
          </p:cNvPr>
          <p:cNvSpPr txBox="1"/>
          <p:nvPr/>
        </p:nvSpPr>
        <p:spPr>
          <a:xfrm rot="21063379">
            <a:off x="5813777" y="2397635"/>
            <a:ext cx="36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1607D-B118-362B-7267-FB381FDA6DB5}"/>
              </a:ext>
            </a:extLst>
          </p:cNvPr>
          <p:cNvSpPr txBox="1"/>
          <p:nvPr/>
        </p:nvSpPr>
        <p:spPr>
          <a:xfrm rot="12873967">
            <a:off x="5855312" y="5241710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C7B0-7615-F2CA-14CE-37D357B01623}"/>
              </a:ext>
            </a:extLst>
          </p:cNvPr>
          <p:cNvSpPr txBox="1"/>
          <p:nvPr/>
        </p:nvSpPr>
        <p:spPr>
          <a:xfrm>
            <a:off x="191627" y="759367"/>
            <a:ext cx="417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" pitchFamily="2" charset="77"/>
              </a:rPr>
              <a:t>Modernizing payments/technology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F35C-01F6-C2D3-F5CD-4B5D4FE7F0A8}"/>
              </a:ext>
            </a:extLst>
          </p:cNvPr>
          <p:cNvSpPr txBox="1"/>
          <p:nvPr/>
        </p:nvSpPr>
        <p:spPr>
          <a:xfrm>
            <a:off x="2936925" y="3535726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EFFECE-366C-830D-7884-BE0AA1748986}"/>
                  </a:ext>
                </a:extLst>
              </p14:cNvPr>
              <p14:cNvContentPartPr/>
              <p14:nvPr/>
            </p14:nvContentPartPr>
            <p14:xfrm>
              <a:off x="7918348" y="1081354"/>
              <a:ext cx="70920" cy="12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EFFECE-366C-830D-7884-BE0AA1748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09348" y="1072714"/>
                <a:ext cx="88560" cy="1447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5B734E0-E95F-4137-A693-02ACCBF3B639}"/>
              </a:ext>
            </a:extLst>
          </p:cNvPr>
          <p:cNvSpPr txBox="1"/>
          <p:nvPr/>
        </p:nvSpPr>
        <p:spPr>
          <a:xfrm rot="832681">
            <a:off x="7775635" y="903250"/>
            <a:ext cx="807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radley Hand" pitchFamily="2" charset="77"/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266696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1" grpId="0"/>
      <p:bldP spid="23" grpId="0" build="allAtOnce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8860417-1DEF-EBB9-9BE3-842B3DEF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A6D31-DCB7-3FDD-8CC1-92301EF6BFF6}"/>
              </a:ext>
            </a:extLst>
          </p:cNvPr>
          <p:cNvSpPr txBox="1"/>
          <p:nvPr/>
        </p:nvSpPr>
        <p:spPr>
          <a:xfrm>
            <a:off x="173303" y="1142392"/>
            <a:ext cx="8778240" cy="5303520"/>
          </a:xfrm>
          <a:prstGeom prst="rect">
            <a:avLst/>
          </a:prstGeom>
          <a:noFill/>
        </p:spPr>
        <p:txBody>
          <a:bodyPr wrap="square" numCol="3" spcCol="182880" rtlCol="0">
            <a:spAutoFit/>
          </a:bodyPr>
          <a:lstStyle/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Running spreads</a:t>
            </a:r>
          </a:p>
          <a:p>
            <a:r>
              <a:rPr lang="en-US" sz="1200" dirty="0">
                <a:latin typeface="Bradley Hand" pitchFamily="2" charset="77"/>
              </a:rPr>
              <a:t>Surveys</a:t>
            </a:r>
          </a:p>
          <a:p>
            <a:r>
              <a:rPr lang="en-US" sz="1200" dirty="0">
                <a:latin typeface="Bradley Hand" pitchFamily="2" charset="77"/>
              </a:rPr>
              <a:t>Special CDs</a:t>
            </a:r>
          </a:p>
          <a:p>
            <a:r>
              <a:rPr lang="en-US" sz="1200" dirty="0">
                <a:latin typeface="Bradley Hand" pitchFamily="2" charset="77"/>
              </a:rPr>
              <a:t>CRM/Salesforce/cross selling</a:t>
            </a:r>
          </a:p>
          <a:p>
            <a:r>
              <a:rPr lang="en-US" sz="1200" dirty="0">
                <a:latin typeface="Bradley Hand" pitchFamily="2" charset="77"/>
              </a:rPr>
              <a:t>Other CUs/non-member deposit</a:t>
            </a:r>
          </a:p>
          <a:p>
            <a:r>
              <a:rPr lang="en-US" sz="1200" dirty="0">
                <a:latin typeface="Bradley Hand" pitchFamily="2" charset="77"/>
              </a:rPr>
              <a:t>Lower % with ACH payments</a:t>
            </a:r>
          </a:p>
          <a:p>
            <a:r>
              <a:rPr lang="en-US" sz="1200" dirty="0">
                <a:latin typeface="Bradley Hand" pitchFamily="2" charset="77"/>
              </a:rPr>
              <a:t>Review contracts/research the market</a:t>
            </a:r>
          </a:p>
          <a:p>
            <a:r>
              <a:rPr lang="en-US" sz="1200" dirty="0">
                <a:latin typeface="Bradley Hand" pitchFamily="2" charset="77"/>
              </a:rPr>
              <a:t>Attract more deposits, CDs</a:t>
            </a:r>
          </a:p>
          <a:p>
            <a:r>
              <a:rPr lang="en-US" sz="1200" dirty="0">
                <a:latin typeface="Bradley Hand" pitchFamily="2" charset="77"/>
              </a:rPr>
              <a:t>Encourage members to open IRA  </a:t>
            </a:r>
          </a:p>
          <a:p>
            <a:r>
              <a:rPr lang="en-US" sz="1200" dirty="0">
                <a:latin typeface="Bradley Hand" pitchFamily="2" charset="77"/>
              </a:rPr>
              <a:t>   accounts</a:t>
            </a:r>
          </a:p>
          <a:p>
            <a:r>
              <a:rPr lang="en-US" sz="1200" dirty="0">
                <a:latin typeface="Bradley Hand" pitchFamily="2" charset="77"/>
              </a:rPr>
              <a:t>Marketing higher rates – “Good time to </a:t>
            </a:r>
          </a:p>
          <a:p>
            <a:r>
              <a:rPr lang="en-US" sz="1200" dirty="0">
                <a:latin typeface="Bradley Hand" pitchFamily="2" charset="77"/>
              </a:rPr>
              <a:t>   save college, Rates are rising.” </a:t>
            </a:r>
          </a:p>
          <a:p>
            <a:r>
              <a:rPr lang="en-US" sz="1200" dirty="0">
                <a:latin typeface="Bradley Hand" pitchFamily="2" charset="77"/>
              </a:rPr>
              <a:t>   “Connect with financial seminars.”</a:t>
            </a:r>
          </a:p>
          <a:p>
            <a:r>
              <a:rPr lang="en-US" sz="1200" dirty="0">
                <a:latin typeface="Bradley Hand" pitchFamily="2" charset="77"/>
              </a:rPr>
              <a:t>Bonus rate for new money</a:t>
            </a:r>
          </a:p>
          <a:p>
            <a:r>
              <a:rPr lang="en-US" sz="1200" dirty="0">
                <a:latin typeface="Bradley Hand" pitchFamily="2" charset="77"/>
              </a:rPr>
              <a:t>Borrow and borrow again – brokerage </a:t>
            </a:r>
          </a:p>
          <a:p>
            <a:r>
              <a:rPr lang="en-US" sz="1200" dirty="0">
                <a:latin typeface="Bradley Hand" pitchFamily="2" charset="77"/>
              </a:rPr>
              <a:t>   CDs (easy to get)</a:t>
            </a:r>
          </a:p>
          <a:p>
            <a:r>
              <a:rPr lang="en-US" sz="1200" dirty="0">
                <a:latin typeface="Bradley Hand" pitchFamily="2" charset="77"/>
              </a:rPr>
              <a:t>Raise rates on new auto loans</a:t>
            </a:r>
          </a:p>
          <a:p>
            <a:r>
              <a:rPr lang="en-US" sz="1200" dirty="0">
                <a:latin typeface="Bradley Hand" pitchFamily="2" charset="77"/>
              </a:rPr>
              <a:t>Secondary capital</a:t>
            </a:r>
          </a:p>
          <a:p>
            <a:r>
              <a:rPr lang="en-US" sz="1200" dirty="0">
                <a:latin typeface="Bradley Hand" pitchFamily="2" charset="77"/>
              </a:rPr>
              <a:t>Non-member CD</a:t>
            </a:r>
          </a:p>
          <a:p>
            <a:r>
              <a:rPr lang="en-US" sz="1200" dirty="0">
                <a:latin typeface="Bradley Hand" pitchFamily="2" charset="77"/>
              </a:rPr>
              <a:t>LOC at Corporate</a:t>
            </a:r>
          </a:p>
          <a:p>
            <a:r>
              <a:rPr lang="en-US" sz="1200" dirty="0">
                <a:latin typeface="Bradley Hand" pitchFamily="2" charset="77"/>
              </a:rPr>
              <a:t>LOC at Fed</a:t>
            </a:r>
          </a:p>
          <a:p>
            <a:r>
              <a:rPr lang="en-US" sz="1200" dirty="0">
                <a:latin typeface="Bradley Hand" pitchFamily="2" charset="77"/>
              </a:rPr>
              <a:t>Participation</a:t>
            </a:r>
          </a:p>
          <a:p>
            <a:r>
              <a:rPr lang="en-US" sz="1200" dirty="0">
                <a:latin typeface="Bradley Hand" pitchFamily="2" charset="77"/>
              </a:rPr>
              <a:t>Selling loan participations</a:t>
            </a:r>
          </a:p>
          <a:p>
            <a:r>
              <a:rPr lang="en-US" sz="1200" dirty="0">
                <a:latin typeface="Bradley Hand" pitchFamily="2" charset="77"/>
              </a:rPr>
              <a:t>Early withdrawal of certificate of deposit </a:t>
            </a:r>
          </a:p>
          <a:p>
            <a:r>
              <a:rPr lang="en-US" sz="1200" dirty="0">
                <a:latin typeface="Bradley Hand" pitchFamily="2" charset="77"/>
              </a:rPr>
              <a:t>     to reinvest</a:t>
            </a:r>
          </a:p>
          <a:p>
            <a:r>
              <a:rPr lang="en-US" sz="1200" dirty="0">
                <a:latin typeface="Bradley Hand" pitchFamily="2" charset="77"/>
              </a:rPr>
              <a:t>Issue certificate of deposits to match rates</a:t>
            </a:r>
          </a:p>
          <a:p>
            <a:r>
              <a:rPr lang="en-US" sz="1200" dirty="0">
                <a:latin typeface="Bradley Hand" pitchFamily="2" charset="77"/>
              </a:rPr>
              <a:t>CD specials</a:t>
            </a:r>
          </a:p>
          <a:p>
            <a:r>
              <a:rPr lang="en-US" sz="1200" dirty="0">
                <a:latin typeface="Bradley Hand" pitchFamily="2" charset="77"/>
              </a:rPr>
              <a:t>Investment strategies</a:t>
            </a:r>
          </a:p>
          <a:p>
            <a:r>
              <a:rPr lang="en-US" sz="1200" dirty="0">
                <a:latin typeface="Bradley Hand" pitchFamily="2" charset="77"/>
              </a:rPr>
              <a:t>Raising rates – deposits &amp; lending</a:t>
            </a:r>
          </a:p>
          <a:p>
            <a:r>
              <a:rPr lang="en-US" sz="1200" dirty="0">
                <a:latin typeface="Bradley Hand" pitchFamily="2" charset="77"/>
              </a:rPr>
              <a:t>Attract new deposits </a:t>
            </a:r>
          </a:p>
          <a:p>
            <a:r>
              <a:rPr lang="en-US" sz="1200" dirty="0">
                <a:latin typeface="Bradley Hand" pitchFamily="2" charset="77"/>
              </a:rPr>
              <a:t>Entire balance sheet management</a:t>
            </a:r>
          </a:p>
          <a:p>
            <a:r>
              <a:rPr lang="en-US" sz="1200" dirty="0">
                <a:latin typeface="Bradley Hand" pitchFamily="2" charset="77"/>
              </a:rPr>
              <a:t>Maximize returns in a continuously </a:t>
            </a:r>
          </a:p>
          <a:p>
            <a:r>
              <a:rPr lang="en-US" sz="1200" dirty="0">
                <a:latin typeface="Bradley Hand" pitchFamily="2" charset="77"/>
              </a:rPr>
              <a:t>    moving market</a:t>
            </a:r>
          </a:p>
          <a:p>
            <a:r>
              <a:rPr lang="en-US" sz="1200" dirty="0">
                <a:latin typeface="Bradley Hand" pitchFamily="2" charset="77"/>
              </a:rPr>
              <a:t>Daily monitoring of loans and deposits </a:t>
            </a:r>
          </a:p>
          <a:p>
            <a:r>
              <a:rPr lang="en-US" sz="1200" dirty="0">
                <a:latin typeface="Bradley Hand" pitchFamily="2" charset="77"/>
              </a:rPr>
              <a:t>   &amp; cash</a:t>
            </a:r>
          </a:p>
          <a:p>
            <a:r>
              <a:rPr lang="en-US" sz="1200" dirty="0">
                <a:latin typeface="Bradley Hand" pitchFamily="2" charset="77"/>
              </a:rPr>
              <a:t>Adequately pricing loans &amp; deposits</a:t>
            </a:r>
          </a:p>
          <a:p>
            <a:r>
              <a:rPr lang="en-US" sz="1200" dirty="0">
                <a:latin typeface="Bradley Hand" pitchFamily="2" charset="77"/>
              </a:rPr>
              <a:t>Contingent sources/collateral </a:t>
            </a:r>
          </a:p>
          <a:p>
            <a:r>
              <a:rPr lang="en-US" sz="1200" dirty="0">
                <a:latin typeface="Bradley Hand" pitchFamily="2" charset="77"/>
              </a:rPr>
              <a:t>    management</a:t>
            </a:r>
          </a:p>
          <a:p>
            <a:r>
              <a:rPr lang="en-US" sz="1200" dirty="0">
                <a:latin typeface="Bradley Hand" pitchFamily="2" charset="77"/>
              </a:rPr>
              <a:t>Set up for ability to do loan </a:t>
            </a:r>
          </a:p>
          <a:p>
            <a:r>
              <a:rPr lang="en-US" sz="1200" dirty="0">
                <a:latin typeface="Bradley Hand" pitchFamily="2" charset="77"/>
              </a:rPr>
              <a:t>    participations if needed</a:t>
            </a:r>
          </a:p>
          <a:p>
            <a:r>
              <a:rPr lang="en-US" sz="1200" dirty="0">
                <a:latin typeface="Bradley Hand" pitchFamily="2" charset="77"/>
              </a:rPr>
              <a:t>Investment cash flow</a:t>
            </a:r>
          </a:p>
          <a:p>
            <a:r>
              <a:rPr lang="en-US" sz="1200" dirty="0">
                <a:latin typeface="Bradley Hand" pitchFamily="2" charset="77"/>
              </a:rPr>
              <a:t>If too much liquidity, buy bonds &amp; </a:t>
            </a:r>
          </a:p>
          <a:p>
            <a:r>
              <a:rPr lang="en-US" sz="1200" dirty="0">
                <a:latin typeface="Bradley Hand" pitchFamily="2" charset="77"/>
              </a:rPr>
              <a:t>    participations</a:t>
            </a:r>
          </a:p>
          <a:p>
            <a:r>
              <a:rPr lang="en-US" sz="1200" dirty="0">
                <a:latin typeface="Bradley Hand" pitchFamily="2" charset="77"/>
              </a:rPr>
              <a:t>If too little, borrow or sell loans</a:t>
            </a:r>
          </a:p>
          <a:p>
            <a:r>
              <a:rPr lang="en-US" sz="1200" dirty="0">
                <a:latin typeface="Bradley Hand" pitchFamily="2" charset="77"/>
              </a:rPr>
              <a:t>Add branch for more deposits</a:t>
            </a:r>
          </a:p>
          <a:p>
            <a:r>
              <a:rPr lang="en-US" sz="1200" dirty="0">
                <a:latin typeface="Bradley Hand" pitchFamily="2" charset="77"/>
              </a:rPr>
              <a:t>Pulled back indirect production</a:t>
            </a:r>
          </a:p>
          <a:p>
            <a:r>
              <a:rPr lang="en-US" sz="1200" dirty="0">
                <a:latin typeface="Bradley Hand" pitchFamily="2" charset="77"/>
              </a:rPr>
              <a:t>Certificate promotions</a:t>
            </a:r>
          </a:p>
          <a:p>
            <a:r>
              <a:rPr lang="en-US" sz="1200" dirty="0">
                <a:latin typeface="Bradley Hand" pitchFamily="2" charset="77"/>
              </a:rPr>
              <a:t>Borrowings</a:t>
            </a:r>
          </a:p>
          <a:p>
            <a:r>
              <a:rPr lang="en-US" sz="1200" dirty="0">
                <a:latin typeface="Bradley Hand" pitchFamily="2" charset="77"/>
              </a:rPr>
              <a:t>Balance sheet management – loan to </a:t>
            </a:r>
          </a:p>
          <a:p>
            <a:r>
              <a:rPr lang="en-US" sz="1200" dirty="0">
                <a:latin typeface="Bradley Hand" pitchFamily="2" charset="77"/>
              </a:rPr>
              <a:t>    share ratio</a:t>
            </a:r>
          </a:p>
          <a:p>
            <a:r>
              <a:rPr lang="en-US" sz="1200" dirty="0">
                <a:latin typeface="Bradley Hand" pitchFamily="2" charset="77"/>
              </a:rPr>
              <a:t>Cash flow management between  </a:t>
            </a:r>
          </a:p>
          <a:p>
            <a:r>
              <a:rPr lang="en-US" sz="1200" dirty="0">
                <a:latin typeface="Bradley Hand" pitchFamily="2" charset="77"/>
              </a:rPr>
              <a:t>    investments, between lending</a:t>
            </a:r>
          </a:p>
          <a:p>
            <a:r>
              <a:rPr lang="en-US" sz="1200" dirty="0">
                <a:latin typeface="Bradley Hand" pitchFamily="2" charset="77"/>
              </a:rPr>
              <a:t>Loan funding: rate monitoring, </a:t>
            </a:r>
          </a:p>
          <a:p>
            <a:r>
              <a:rPr lang="en-US" sz="1200" dirty="0">
                <a:latin typeface="Bradley Hand" pitchFamily="2" charset="77"/>
              </a:rPr>
              <a:t>    dependent on indirect lending</a:t>
            </a:r>
          </a:p>
          <a:p>
            <a:r>
              <a:rPr lang="en-US" sz="1200" dirty="0">
                <a:latin typeface="Bradley Hand" pitchFamily="2" charset="77"/>
              </a:rPr>
              <a:t>Finding the right fit for investments</a:t>
            </a:r>
          </a:p>
          <a:p>
            <a:r>
              <a:rPr lang="en-US" sz="1200" dirty="0">
                <a:latin typeface="Bradley Hand" pitchFamily="2" charset="77"/>
              </a:rPr>
              <a:t>Review raising Money Market &amp; CD rates </a:t>
            </a:r>
          </a:p>
          <a:p>
            <a:r>
              <a:rPr lang="en-US" sz="1200" dirty="0">
                <a:latin typeface="Bradley Hand" pitchFamily="2" charset="77"/>
              </a:rPr>
              <a:t>    to return deposits</a:t>
            </a:r>
          </a:p>
          <a:p>
            <a:r>
              <a:rPr lang="en-US" sz="1200" dirty="0">
                <a:latin typeface="Bradley Hand" pitchFamily="2" charset="77"/>
              </a:rPr>
              <a:t>Deposits are still rising even with rates </a:t>
            </a:r>
          </a:p>
          <a:p>
            <a:r>
              <a:rPr lang="en-US" sz="1200" dirty="0">
                <a:latin typeface="Bradley Hand" pitchFamily="2" charset="77"/>
              </a:rPr>
              <a:t>    still at a low level</a:t>
            </a:r>
          </a:p>
          <a:p>
            <a:r>
              <a:rPr lang="en-US" sz="1200" dirty="0">
                <a:latin typeface="Bradley Hand" pitchFamily="2" charset="77"/>
              </a:rPr>
              <a:t>Buying</a:t>
            </a:r>
          </a:p>
          <a:p>
            <a:r>
              <a:rPr lang="en-US" sz="1200" dirty="0">
                <a:latin typeface="Bradley Hand" pitchFamily="2" charset="77"/>
              </a:rPr>
              <a:t>Selling</a:t>
            </a:r>
          </a:p>
          <a:p>
            <a:r>
              <a:rPr lang="en-US" sz="1200" dirty="0">
                <a:latin typeface="Bradley Hand" pitchFamily="2" charset="77"/>
              </a:rPr>
              <a:t>Monitor very closely daily - tracking </a:t>
            </a:r>
          </a:p>
          <a:p>
            <a:r>
              <a:rPr lang="en-US" sz="1200" dirty="0">
                <a:latin typeface="Bradley Hand" pitchFamily="2" charset="77"/>
              </a:rPr>
              <a:t>    and forecasting</a:t>
            </a:r>
          </a:p>
          <a:p>
            <a:r>
              <a:rPr lang="en-US" sz="1200" dirty="0">
                <a:latin typeface="Bradley Hand" pitchFamily="2" charset="77"/>
              </a:rPr>
              <a:t>Proactive when money is leaving</a:t>
            </a:r>
          </a:p>
          <a:p>
            <a:r>
              <a:rPr lang="en-US" sz="1200" dirty="0">
                <a:latin typeface="Bradley Hand" pitchFamily="2" charset="77"/>
              </a:rPr>
              <a:t>Proactive with rates in conjunction with Fed rates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5DEAE-3A65-7BAB-BA04-EF2515FC89EE}"/>
              </a:ext>
            </a:extLst>
          </p:cNvPr>
          <p:cNvSpPr txBox="1"/>
          <p:nvPr/>
        </p:nvSpPr>
        <p:spPr>
          <a:xfrm>
            <a:off x="29148" y="4811343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5580D-14DF-35AD-8704-649829C4537D}"/>
              </a:ext>
            </a:extLst>
          </p:cNvPr>
          <p:cNvSpPr txBox="1"/>
          <p:nvPr/>
        </p:nvSpPr>
        <p:spPr>
          <a:xfrm rot="21063379">
            <a:off x="2886277" y="2393620"/>
            <a:ext cx="36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1607D-B118-362B-7267-FB381FDA6DB5}"/>
              </a:ext>
            </a:extLst>
          </p:cNvPr>
          <p:cNvSpPr txBox="1"/>
          <p:nvPr/>
        </p:nvSpPr>
        <p:spPr>
          <a:xfrm rot="12873967">
            <a:off x="5826277" y="3035572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C7B0-7615-F2CA-14CE-37D357B01623}"/>
              </a:ext>
            </a:extLst>
          </p:cNvPr>
          <p:cNvSpPr txBox="1"/>
          <p:nvPr/>
        </p:nvSpPr>
        <p:spPr>
          <a:xfrm>
            <a:off x="191627" y="759367"/>
            <a:ext cx="417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" pitchFamily="2" charset="77"/>
              </a:rPr>
              <a:t>Effectively managing liquidity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F35C-01F6-C2D3-F5CD-4B5D4FE7F0A8}"/>
              </a:ext>
            </a:extLst>
          </p:cNvPr>
          <p:cNvSpPr txBox="1"/>
          <p:nvPr/>
        </p:nvSpPr>
        <p:spPr>
          <a:xfrm>
            <a:off x="7632" y="4271898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pic>
        <p:nvPicPr>
          <p:cNvPr id="11" name="Picture 10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B1EBB915-8A4C-608C-D62A-B95721CF26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60" y="1273054"/>
            <a:ext cx="2753958" cy="18359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82C0DE1-B506-75E2-787B-85D56754B5E6}"/>
                  </a:ext>
                </a:extLst>
              </p14:cNvPr>
              <p14:cNvContentPartPr/>
              <p14:nvPr/>
            </p14:nvContentPartPr>
            <p14:xfrm>
              <a:off x="7045348" y="5811628"/>
              <a:ext cx="455400" cy="650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82C0DE1-B506-75E2-787B-85D56754B5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6708" y="5802988"/>
                <a:ext cx="47304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3B38C6-4133-4C53-DAAE-09D8E87D0108}"/>
                  </a:ext>
                </a:extLst>
              </p14:cNvPr>
              <p14:cNvContentPartPr/>
              <p14:nvPr/>
            </p14:nvContentPartPr>
            <p14:xfrm>
              <a:off x="7533868" y="5696428"/>
              <a:ext cx="296640" cy="496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3B38C6-4133-4C53-DAAE-09D8E87D01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4868" y="5687428"/>
                <a:ext cx="31428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E1A6213-523A-4AB5-E5BB-ACB34BA06A1D}"/>
                  </a:ext>
                </a:extLst>
              </p14:cNvPr>
              <p14:cNvContentPartPr/>
              <p14:nvPr/>
            </p14:nvContentPartPr>
            <p14:xfrm>
              <a:off x="7630708" y="5847988"/>
              <a:ext cx="130320" cy="225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E1A6213-523A-4AB5-E5BB-ACB34BA06A1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22068" y="5839348"/>
                <a:ext cx="1479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8720EB-8A3F-CC40-5B1B-A64F7FC3594C}"/>
                  </a:ext>
                </a:extLst>
              </p14:cNvPr>
              <p14:cNvContentPartPr/>
              <p14:nvPr/>
            </p14:nvContentPartPr>
            <p14:xfrm>
              <a:off x="7897108" y="5576188"/>
              <a:ext cx="434160" cy="58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8720EB-8A3F-CC40-5B1B-A64F7FC359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8468" y="5567548"/>
                <a:ext cx="451800" cy="60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1834AD0-9D89-704F-6616-510DA5903D4F}"/>
                  </a:ext>
                </a:extLst>
              </p14:cNvPr>
              <p14:cNvContentPartPr/>
              <p14:nvPr/>
            </p14:nvContentPartPr>
            <p14:xfrm>
              <a:off x="8404708" y="5457388"/>
              <a:ext cx="339480" cy="619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1834AD0-9D89-704F-6616-510DA5903D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95708" y="5448388"/>
                <a:ext cx="3571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92113A-71DB-D1FF-6DE0-13EE69791AD6}"/>
                  </a:ext>
                </a:extLst>
              </p14:cNvPr>
              <p14:cNvContentPartPr/>
              <p14:nvPr/>
            </p14:nvContentPartPr>
            <p14:xfrm>
              <a:off x="7749148" y="6430468"/>
              <a:ext cx="876240" cy="350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92113A-71DB-D1FF-6DE0-13EE69791AD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40148" y="6421828"/>
                <a:ext cx="8938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18D15AD-3D6A-A6A4-9EFE-E6B5BF062C1B}"/>
                  </a:ext>
                </a:extLst>
              </p14:cNvPr>
              <p14:cNvContentPartPr/>
              <p14:nvPr/>
            </p14:nvContentPartPr>
            <p14:xfrm>
              <a:off x="8265748" y="6292588"/>
              <a:ext cx="507600" cy="474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18D15AD-3D6A-A6A4-9EFE-E6B5BF062C1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56748" y="6283588"/>
                <a:ext cx="52524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E3CDAB-A607-4094-FDEF-D59CB77D6312}"/>
                  </a:ext>
                </a:extLst>
              </p14:cNvPr>
              <p14:cNvContentPartPr/>
              <p14:nvPr/>
            </p14:nvContentPartPr>
            <p14:xfrm>
              <a:off x="8715388" y="6452788"/>
              <a:ext cx="389520" cy="318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E3CDAB-A607-4094-FDEF-D59CB77D631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06748" y="6444148"/>
                <a:ext cx="4071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E92F926-84AD-A7D2-4079-202B982E13EB}"/>
                  </a:ext>
                </a:extLst>
              </p14:cNvPr>
              <p14:cNvContentPartPr/>
              <p14:nvPr/>
            </p14:nvContentPartPr>
            <p14:xfrm>
              <a:off x="8860468" y="5706508"/>
              <a:ext cx="231840" cy="845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E92F926-84AD-A7D2-4079-202B982E13E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851828" y="5697508"/>
                <a:ext cx="24948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9A2ED9F-8AB1-3425-C30B-A5191365AF8D}"/>
                  </a:ext>
                </a:extLst>
              </p14:cNvPr>
              <p14:cNvContentPartPr/>
              <p14:nvPr/>
            </p14:nvContentPartPr>
            <p14:xfrm>
              <a:off x="7478788" y="6492748"/>
              <a:ext cx="282600" cy="93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9A2ED9F-8AB1-3425-C30B-A5191365AF8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69788" y="6483748"/>
                <a:ext cx="30024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37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1" grpId="0"/>
      <p:bldP spid="23" grpId="0" build="allAtOnce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A8860417-1DEF-EBB9-9BE3-842B3DEF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A6D31-DCB7-3FDD-8CC1-92301EF6BFF6}"/>
              </a:ext>
            </a:extLst>
          </p:cNvPr>
          <p:cNvSpPr txBox="1"/>
          <p:nvPr/>
        </p:nvSpPr>
        <p:spPr>
          <a:xfrm>
            <a:off x="184061" y="759367"/>
            <a:ext cx="8686800" cy="5760720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r>
              <a:rPr lang="en-US" sz="1200" dirty="0">
                <a:latin typeface="Bradley Hand" pitchFamily="2" charset="77"/>
              </a:rPr>
              <a:t>Bring outside sources</a:t>
            </a:r>
          </a:p>
          <a:p>
            <a:r>
              <a:rPr lang="en-US" sz="1200" dirty="0">
                <a:latin typeface="Bradley Hand" pitchFamily="2" charset="77"/>
              </a:rPr>
              <a:t>Engage with leadership</a:t>
            </a:r>
          </a:p>
          <a:p>
            <a:r>
              <a:rPr lang="en-US" sz="1200" dirty="0">
                <a:latin typeface="Bradley Hand" pitchFamily="2" charset="77"/>
              </a:rPr>
              <a:t>Training</a:t>
            </a:r>
          </a:p>
          <a:p>
            <a:r>
              <a:rPr lang="en-US" sz="1200" dirty="0">
                <a:latin typeface="Bradley Hand" pitchFamily="2" charset="77"/>
              </a:rPr>
              <a:t>One-on-one talks</a:t>
            </a:r>
          </a:p>
          <a:p>
            <a:r>
              <a:rPr lang="en-US" sz="1200" dirty="0">
                <a:latin typeface="Bradley Hand" pitchFamily="2" charset="77"/>
              </a:rPr>
              <a:t>Make sure the staff is taken care of</a:t>
            </a:r>
          </a:p>
          <a:p>
            <a:r>
              <a:rPr lang="en-US" sz="1200" dirty="0">
                <a:latin typeface="Bradley Hand" pitchFamily="2" charset="77"/>
              </a:rPr>
              <a:t>Relaxing COVID restrictions</a:t>
            </a:r>
          </a:p>
          <a:p>
            <a:r>
              <a:rPr lang="en-US" sz="1200" dirty="0">
                <a:latin typeface="Bradley Hand" pitchFamily="2" charset="77"/>
              </a:rPr>
              <a:t>CU provides supplies/tech</a:t>
            </a:r>
          </a:p>
          <a:p>
            <a:r>
              <a:rPr lang="en-US" sz="1200" dirty="0">
                <a:latin typeface="Bradley Hand" pitchFamily="2" charset="77"/>
              </a:rPr>
              <a:t>Additional pay</a:t>
            </a:r>
          </a:p>
          <a:p>
            <a:r>
              <a:rPr lang="en-US" sz="1200" dirty="0">
                <a:latin typeface="Bradley Hand" pitchFamily="2" charset="77"/>
              </a:rPr>
              <a:t>Back office – offsite some</a:t>
            </a:r>
          </a:p>
          <a:p>
            <a:r>
              <a:rPr lang="en-US" sz="1200" dirty="0">
                <a:latin typeface="Bradley Hand" pitchFamily="2" charset="77"/>
              </a:rPr>
              <a:t>Building a model</a:t>
            </a:r>
          </a:p>
          <a:p>
            <a:r>
              <a:rPr lang="en-US" sz="1200" dirty="0">
                <a:latin typeface="Bradley Hand" pitchFamily="2" charset="77"/>
              </a:rPr>
              <a:t>Managing the employee</a:t>
            </a:r>
          </a:p>
          <a:p>
            <a:r>
              <a:rPr lang="en-US" sz="1200" dirty="0">
                <a:latin typeface="Bradley Hand" pitchFamily="2" charset="77"/>
              </a:rPr>
              <a:t>Leadership equipped to work from home</a:t>
            </a:r>
          </a:p>
          <a:p>
            <a:r>
              <a:rPr lang="en-US" sz="1200" dirty="0">
                <a:latin typeface="Bradley Hand" pitchFamily="2" charset="77"/>
              </a:rPr>
              <a:t>Call center – working multiple states</a:t>
            </a:r>
          </a:p>
          <a:p>
            <a:r>
              <a:rPr lang="en-US" sz="1200" dirty="0">
                <a:latin typeface="Bradley Hand" pitchFamily="2" charset="77"/>
              </a:rPr>
              <a:t>Measure productivity of staff working remotely – call center, </a:t>
            </a:r>
          </a:p>
          <a:p>
            <a:r>
              <a:rPr lang="en-US" sz="1200" dirty="0">
                <a:latin typeface="Bradley Hand" pitchFamily="2" charset="77"/>
              </a:rPr>
              <a:t>   lending, remote operations, accounting </a:t>
            </a:r>
          </a:p>
          <a:p>
            <a:r>
              <a:rPr lang="en-US" sz="1200" dirty="0">
                <a:latin typeface="Bradley Hand" pitchFamily="2" charset="77"/>
              </a:rPr>
              <a:t>Typically, if there is someone whose productivity is down, they </a:t>
            </a:r>
          </a:p>
          <a:p>
            <a:r>
              <a:rPr lang="en-US" sz="1200" dirty="0">
                <a:latin typeface="Bradley Hand" pitchFamily="2" charset="77"/>
              </a:rPr>
              <a:t>   are required to come back in office = usually improves </a:t>
            </a:r>
          </a:p>
          <a:p>
            <a:r>
              <a:rPr lang="en-US" sz="1200" dirty="0">
                <a:latin typeface="Bradley Hand" pitchFamily="2" charset="77"/>
              </a:rPr>
              <a:t>   over time</a:t>
            </a:r>
          </a:p>
          <a:p>
            <a:r>
              <a:rPr lang="en-US" sz="1200" dirty="0">
                <a:latin typeface="Bradley Hand" pitchFamily="2" charset="77"/>
              </a:rPr>
              <a:t>Dress code loosening</a:t>
            </a:r>
          </a:p>
          <a:p>
            <a:r>
              <a:rPr lang="en-US" sz="1200" dirty="0">
                <a:latin typeface="Bradley Hand" pitchFamily="2" charset="77"/>
              </a:rPr>
              <a:t>Work from home – hybrid</a:t>
            </a:r>
          </a:p>
          <a:p>
            <a:r>
              <a:rPr lang="en-US" sz="1200" dirty="0">
                <a:latin typeface="Bradley Hand" pitchFamily="2" charset="77"/>
              </a:rPr>
              <a:t>Diversity/equity/inclusion</a:t>
            </a:r>
          </a:p>
          <a:p>
            <a:r>
              <a:rPr lang="en-US" sz="1200" dirty="0">
                <a:latin typeface="Bradley Hand" pitchFamily="2" charset="77"/>
              </a:rPr>
              <a:t>Retention – incentivize to bring talent on board</a:t>
            </a:r>
          </a:p>
          <a:p>
            <a:r>
              <a:rPr lang="en-US" sz="1200" dirty="0">
                <a:latin typeface="Bradley Hand" pitchFamily="2" charset="77"/>
              </a:rPr>
              <a:t>Be prepared to work virtual when/if needed</a:t>
            </a:r>
          </a:p>
          <a:p>
            <a:r>
              <a:rPr lang="en-US" sz="1200" dirty="0">
                <a:latin typeface="Bradley Hand" pitchFamily="2" charset="77"/>
              </a:rPr>
              <a:t>Work from home at least once a month to test connectivity</a:t>
            </a:r>
          </a:p>
          <a:p>
            <a:r>
              <a:rPr lang="en-US" sz="1200" dirty="0">
                <a:latin typeface="Bradley Hand" pitchFamily="2" charset="77"/>
              </a:rPr>
              <a:t>Work from home ability/flexibility</a:t>
            </a:r>
          </a:p>
          <a:p>
            <a:r>
              <a:rPr lang="en-US" sz="1200" dirty="0">
                <a:latin typeface="Bradley Hand" pitchFamily="2" charset="77"/>
              </a:rPr>
              <a:t>Back-office workers have greater flexibility to work from home</a:t>
            </a:r>
          </a:p>
          <a:p>
            <a:r>
              <a:rPr lang="en-US" sz="1200" dirty="0">
                <a:latin typeface="Bradley Hand" pitchFamily="2" charset="77"/>
              </a:rPr>
              <a:t>Role specific</a:t>
            </a: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r>
              <a:rPr lang="en-US" sz="1200" dirty="0">
                <a:latin typeface="Bradley Hand" pitchFamily="2" charset="77"/>
              </a:rPr>
              <a:t>Create fun events onsite to bring in virtual/hybrid workers</a:t>
            </a:r>
          </a:p>
          <a:p>
            <a:r>
              <a:rPr lang="en-US" sz="1200" dirty="0">
                <a:latin typeface="Bradley Hand" pitchFamily="2" charset="77"/>
              </a:rPr>
              <a:t>Encourage in person for key meetings &amp; training</a:t>
            </a:r>
          </a:p>
          <a:p>
            <a:r>
              <a:rPr lang="en-US" sz="1200" dirty="0">
                <a:latin typeface="Bradley Hand" pitchFamily="2" charset="77"/>
              </a:rPr>
              <a:t>Senior management in the office to set example</a:t>
            </a:r>
          </a:p>
          <a:p>
            <a:r>
              <a:rPr lang="en-US" sz="1200" dirty="0">
                <a:latin typeface="Bradley Hand" pitchFamily="2" charset="77"/>
              </a:rPr>
              <a:t>Managers of specific areas set standard for their departments</a:t>
            </a:r>
          </a:p>
          <a:p>
            <a:r>
              <a:rPr lang="en-US" sz="1200" dirty="0">
                <a:latin typeface="Bradley Hand" pitchFamily="2" charset="77"/>
              </a:rPr>
              <a:t>Develop a remote work policy – many different layers</a:t>
            </a:r>
          </a:p>
          <a:p>
            <a:r>
              <a:rPr lang="en-US" sz="1200" dirty="0">
                <a:latin typeface="Bradley Hand" pitchFamily="2" charset="77"/>
              </a:rPr>
              <a:t>Consider equipment for home staff and in-person staff to </a:t>
            </a:r>
          </a:p>
          <a:p>
            <a:r>
              <a:rPr lang="en-US" sz="1200" dirty="0">
                <a:latin typeface="Bradley Hand" pitchFamily="2" charset="77"/>
              </a:rPr>
              <a:t>   support collaboration</a:t>
            </a:r>
          </a:p>
          <a:p>
            <a:r>
              <a:rPr lang="en-US" sz="1200" dirty="0">
                <a:latin typeface="Bradley Hand" pitchFamily="2" charset="77"/>
              </a:rPr>
              <a:t>Internet goes out is not a day off, need to go into the office</a:t>
            </a:r>
          </a:p>
          <a:p>
            <a:r>
              <a:rPr lang="en-US" sz="1200" dirty="0">
                <a:latin typeface="Bradley Hand" pitchFamily="2" charset="77"/>
              </a:rPr>
              <a:t>People are coming to expect the remote work</a:t>
            </a:r>
          </a:p>
          <a:p>
            <a:r>
              <a:rPr lang="en-US" sz="1200" dirty="0">
                <a:latin typeface="Bradley Hand" pitchFamily="2" charset="77"/>
              </a:rPr>
              <a:t>Developed hybrid strategies, particularly for emergencies</a:t>
            </a:r>
          </a:p>
          <a:p>
            <a:r>
              <a:rPr lang="en-US" sz="1200" dirty="0">
                <a:latin typeface="Bradley Hand" pitchFamily="2" charset="77"/>
              </a:rPr>
              <a:t>Issued laptops for flexibility: hot spots, VPN</a:t>
            </a:r>
          </a:p>
          <a:p>
            <a:r>
              <a:rPr lang="en-US" sz="1200" dirty="0">
                <a:latin typeface="Bradley Hand" pitchFamily="2" charset="77"/>
              </a:rPr>
              <a:t>Hybrid-based on positions</a:t>
            </a:r>
          </a:p>
          <a:p>
            <a:r>
              <a:rPr lang="en-US" sz="1200" dirty="0">
                <a:latin typeface="Bradley Hand" pitchFamily="2" charset="77"/>
              </a:rPr>
              <a:t>IT staff comes in once a week</a:t>
            </a:r>
          </a:p>
          <a:p>
            <a:r>
              <a:rPr lang="en-US" sz="1200" dirty="0">
                <a:latin typeface="Bradley Hand" pitchFamily="2" charset="77"/>
              </a:rPr>
              <a:t>Offering option of virtual work - “on demand”</a:t>
            </a:r>
          </a:p>
          <a:p>
            <a:r>
              <a:rPr lang="en-US" sz="1200" dirty="0">
                <a:latin typeface="Bradley Hand" pitchFamily="2" charset="77"/>
              </a:rPr>
              <a:t>Cross train so we can offer 1 day a week – consider it a “perk”</a:t>
            </a:r>
          </a:p>
          <a:p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endParaRPr lang="en-US" sz="1200" dirty="0"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latin typeface="Bradley Hand" pitchFamily="2" charset="77"/>
            </a:endParaRPr>
          </a:p>
          <a:p>
            <a:endParaRPr lang="en-US" sz="1200" dirty="0">
              <a:effectLst/>
              <a:latin typeface="Bradley Hand" pitchFamily="2" charset="77"/>
              <a:ea typeface="Times New Roman" panose="02020603050405020304" pitchFamily="18" charset="0"/>
              <a:cs typeface="Abad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5DEAE-3A65-7BAB-BA04-EF2515FC89EE}"/>
              </a:ext>
            </a:extLst>
          </p:cNvPr>
          <p:cNvSpPr txBox="1"/>
          <p:nvPr/>
        </p:nvSpPr>
        <p:spPr>
          <a:xfrm>
            <a:off x="36894" y="5900026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5580D-14DF-35AD-8704-649829C4537D}"/>
              </a:ext>
            </a:extLst>
          </p:cNvPr>
          <p:cNvSpPr txBox="1"/>
          <p:nvPr/>
        </p:nvSpPr>
        <p:spPr>
          <a:xfrm rot="21063379">
            <a:off x="4322446" y="2731868"/>
            <a:ext cx="36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radley Hand" pitchFamily="2" charset="77"/>
              </a:rPr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1607D-B118-362B-7267-FB381FDA6DB5}"/>
              </a:ext>
            </a:extLst>
          </p:cNvPr>
          <p:cNvSpPr txBox="1"/>
          <p:nvPr/>
        </p:nvSpPr>
        <p:spPr>
          <a:xfrm rot="12873967">
            <a:off x="7630" y="3755249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0EC7B0-7615-F2CA-14CE-37D357B01623}"/>
              </a:ext>
            </a:extLst>
          </p:cNvPr>
          <p:cNvSpPr txBox="1"/>
          <p:nvPr/>
        </p:nvSpPr>
        <p:spPr>
          <a:xfrm>
            <a:off x="191626" y="759367"/>
            <a:ext cx="573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radley Hand" pitchFamily="2" charset="77"/>
              </a:rPr>
              <a:t>Defining successful virtual/hybrid work models</a:t>
            </a:r>
            <a:endParaRPr lang="en-US" dirty="0">
              <a:latin typeface="Bradley Hand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1F35C-01F6-C2D3-F5CD-4B5D4FE7F0A8}"/>
              </a:ext>
            </a:extLst>
          </p:cNvPr>
          <p:cNvSpPr txBox="1"/>
          <p:nvPr/>
        </p:nvSpPr>
        <p:spPr>
          <a:xfrm>
            <a:off x="36894" y="2239735"/>
            <a:ext cx="36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radley Hand" pitchFamily="2" charset="77"/>
              </a:rPr>
              <a:t>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83379F-EEB2-ACDF-256D-FAF214FD9DF2}"/>
                  </a:ext>
                </a:extLst>
              </p14:cNvPr>
              <p14:cNvContentPartPr/>
              <p14:nvPr/>
            </p14:nvContentPartPr>
            <p14:xfrm rot="20941696">
              <a:off x="6388899" y="4468983"/>
              <a:ext cx="1924624" cy="176893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83379F-EEB2-ACDF-256D-FAF214FD9D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20941696">
                <a:off x="6380260" y="4459984"/>
                <a:ext cx="1942261" cy="1786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A5AB549-E55D-8F92-10B3-AA926D2E742F}"/>
                  </a:ext>
                </a:extLst>
              </p14:cNvPr>
              <p14:cNvContentPartPr/>
              <p14:nvPr/>
            </p14:nvContentPartPr>
            <p14:xfrm rot="20941696">
              <a:off x="7006874" y="5320152"/>
              <a:ext cx="643815" cy="385221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A5AB549-E55D-8F92-10B3-AA926D2E74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0941696">
                <a:off x="6998232" y="5311152"/>
                <a:ext cx="661459" cy="40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D5DC650-6201-1396-171C-6A88A24616F5}"/>
                  </a:ext>
                </a:extLst>
              </p14:cNvPr>
              <p14:cNvContentPartPr/>
              <p14:nvPr/>
            </p14:nvContentPartPr>
            <p14:xfrm rot="20941696">
              <a:off x="7428506" y="5701556"/>
              <a:ext cx="8897" cy="368318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D5DC650-6201-1396-171C-6A88A24616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941696">
                <a:off x="7419965" y="5692924"/>
                <a:ext cx="26335" cy="385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02B3CB-19FB-FBEC-3159-397FAF72A2E5}"/>
                  </a:ext>
                </a:extLst>
              </p14:cNvPr>
              <p14:cNvContentPartPr/>
              <p14:nvPr/>
            </p14:nvContentPartPr>
            <p14:xfrm rot="20941696">
              <a:off x="7881661" y="5319581"/>
              <a:ext cx="36476" cy="11417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02B3CB-19FB-FBEC-3159-397FAF72A2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20941696">
                <a:off x="7873078" y="5310577"/>
                <a:ext cx="53999" cy="131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120F137-6725-9D43-06F0-5CFEC863CF38}"/>
                  </a:ext>
                </a:extLst>
              </p14:cNvPr>
              <p14:cNvContentPartPr/>
              <p14:nvPr/>
            </p14:nvContentPartPr>
            <p14:xfrm rot="20941696">
              <a:off x="7196781" y="5830613"/>
              <a:ext cx="42704" cy="477449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120F137-6725-9D43-06F0-5CFEC863C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 rot="20941696">
                <a:off x="7187810" y="5821978"/>
                <a:ext cx="60288" cy="495079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88A37DA-1CCD-A6CA-2EBC-8D33323B55E8}"/>
              </a:ext>
            </a:extLst>
          </p:cNvPr>
          <p:cNvGrpSpPr/>
          <p:nvPr/>
        </p:nvGrpSpPr>
        <p:grpSpPr>
          <a:xfrm rot="20941696">
            <a:off x="7271449" y="4495464"/>
            <a:ext cx="206697" cy="1340712"/>
            <a:chOff x="7309748" y="4503093"/>
            <a:chExt cx="206697" cy="13407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766E21-1897-3BC0-CF51-B39732070FF4}"/>
                    </a:ext>
                  </a:extLst>
                </p14:cNvPr>
                <p14:cNvContentPartPr/>
                <p14:nvPr/>
              </p14:nvContentPartPr>
              <p14:xfrm>
                <a:off x="7348003" y="5719550"/>
                <a:ext cx="168442" cy="124255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766E21-1897-3BC0-CF51-B39732070F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39365" y="5710906"/>
                  <a:ext cx="186078" cy="141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B44307-E44A-5700-D27B-86C3BCC85ABB}"/>
                    </a:ext>
                  </a:extLst>
                </p14:cNvPr>
                <p14:cNvContentPartPr/>
                <p14:nvPr/>
              </p14:nvContentPartPr>
              <p14:xfrm>
                <a:off x="7309748" y="4503093"/>
                <a:ext cx="7710" cy="1212305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B44307-E44A-5700-D27B-86C3BCC85A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00569" y="4494452"/>
                  <a:ext cx="25700" cy="122994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007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21" grpId="0"/>
      <p:bldP spid="23" grpId="0" build="allAtOnce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2584</Words>
  <Application>Microsoft Office PowerPoint</Application>
  <PresentationFormat>On-screen Show (4:3)</PresentationFormat>
  <Paragraphs>586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Bradley Hand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2022-10-18T16:44:52Z</dcterms:created>
  <dcterms:modified xsi:type="dcterms:W3CDTF">2022-10-18T16:46:04Z</dcterms:modified>
</cp:coreProperties>
</file>